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9" r:id="rId3"/>
    <p:sldId id="262" r:id="rId4"/>
    <p:sldId id="263" r:id="rId5"/>
    <p:sldId id="265" r:id="rId6"/>
    <p:sldId id="267" r:id="rId7"/>
    <p:sldId id="269" r:id="rId8"/>
    <p:sldId id="271" r:id="rId9"/>
    <p:sldId id="273" r:id="rId10"/>
    <p:sldId id="343" r:id="rId11"/>
    <p:sldId id="345" r:id="rId12"/>
    <p:sldId id="277" r:id="rId13"/>
    <p:sldId id="279" r:id="rId14"/>
    <p:sldId id="346" r:id="rId15"/>
    <p:sldId id="283" r:id="rId16"/>
    <p:sldId id="347" r:id="rId17"/>
    <p:sldId id="288" r:id="rId18"/>
    <p:sldId id="289" r:id="rId19"/>
    <p:sldId id="291" r:id="rId20"/>
    <p:sldId id="339" r:id="rId21"/>
    <p:sldId id="341" r:id="rId22"/>
    <p:sldId id="348" r:id="rId23"/>
    <p:sldId id="349" r:id="rId24"/>
    <p:sldId id="297" r:id="rId25"/>
    <p:sldId id="350" r:id="rId26"/>
    <p:sldId id="352" r:id="rId27"/>
    <p:sldId id="353" r:id="rId28"/>
    <p:sldId id="355" r:id="rId29"/>
    <p:sldId id="357" r:id="rId30"/>
    <p:sldId id="359" r:id="rId31"/>
    <p:sldId id="305" r:id="rId32"/>
    <p:sldId id="361" r:id="rId33"/>
    <p:sldId id="310" r:id="rId34"/>
    <p:sldId id="363" r:id="rId35"/>
    <p:sldId id="366" r:id="rId36"/>
    <p:sldId id="367" r:id="rId37"/>
    <p:sldId id="313" r:id="rId38"/>
    <p:sldId id="380" r:id="rId39"/>
    <p:sldId id="379" r:id="rId40"/>
    <p:sldId id="317" r:id="rId41"/>
    <p:sldId id="370" r:id="rId42"/>
    <p:sldId id="368" r:id="rId43"/>
    <p:sldId id="373" r:id="rId44"/>
    <p:sldId id="372" r:id="rId45"/>
    <p:sldId id="325" r:id="rId46"/>
    <p:sldId id="327" r:id="rId47"/>
    <p:sldId id="376" r:id="rId48"/>
    <p:sldId id="378" r:id="rId49"/>
    <p:sldId id="331" r:id="rId50"/>
    <p:sldId id="333" r:id="rId51"/>
    <p:sldId id="335" r:id="rId52"/>
    <p:sldId id="337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8B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1278D-8F84-405F-B119-C9198E659095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6FAF-477C-430B-81A3-477786333C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73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1DE56-3CB5-42E7-AB95-C5BE255CD8CF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altLang="fr-FR" smtClean="0"/>
              <a:t>16 régions car prémi</a:t>
            </a:r>
          </a:p>
        </p:txBody>
      </p:sp>
    </p:spTree>
    <p:extLst>
      <p:ext uri="{BB962C8B-B14F-4D97-AF65-F5344CB8AC3E}">
        <p14:creationId xmlns:p14="http://schemas.microsoft.com/office/powerpoint/2010/main" val="286673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Dû à la CFDT nationale car le représentant CFDT est issu de la Bretagne, seule région quine servait pas la garde d’enfants…</a:t>
            </a:r>
          </a:p>
        </p:txBody>
      </p:sp>
      <p:sp>
        <p:nvSpPr>
          <p:cNvPr id="4403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F5FC04-D272-487A-B56E-9FB287530B78}" type="slidenum">
              <a:rPr lang="fr-FR" altLang="fr-FR" smtClean="0">
                <a:latin typeface="Arial" charset="0"/>
              </a:rPr>
              <a:pPr/>
              <a:t>28</a:t>
            </a:fld>
            <a:endParaRPr lang="fr-FR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7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2F188B7-E4DE-4C45-AAE2-46EE461785FF}" type="slidenum">
              <a:rPr lang="fr-FR" altLang="fr-FR" smtClean="0"/>
              <a:pPr/>
              <a:t>35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6725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Ne jamais oublié la phrase de Kessler (Numéro 2 du MEDEF) : « le paritarisme, c’est nous et un traitre », le même qui avait déclaré: « il s’agir de défaire méthodiquement le programme du CNR »…</a:t>
            </a:r>
          </a:p>
        </p:txBody>
      </p:sp>
      <p:sp>
        <p:nvSpPr>
          <p:cNvPr id="4608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681023-0292-4C38-B39C-205BDAC11717}" type="slidenum">
              <a:rPr lang="fr-FR" altLang="fr-FR" smtClean="0"/>
              <a:pPr/>
              <a:t>43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004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F.Weber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7DE6A-1B20-4238-A197-2E0008D89E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6D3B-9FC9-4E4C-8F2F-D6E9F4D8255B}" type="datetimeFigureOut">
              <a:rPr lang="fr-FR" smtClean="0"/>
              <a:pPr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A485-83C2-4CC9-9CB8-EF23F50CBC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gos.info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0794" y="1556792"/>
            <a:ext cx="6400800" cy="3384376"/>
          </a:xfrm>
        </p:spPr>
        <p:txBody>
          <a:bodyPr>
            <a:noAutofit/>
          </a:bodyPr>
          <a:lstStyle/>
          <a:p>
            <a:r>
              <a:rPr lang="fr-FR" altLang="fr-FR" sz="54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CGT dans le</a:t>
            </a:r>
            <a:br>
              <a:rPr lang="fr-FR" altLang="fr-FR" sz="54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54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</a:t>
            </a:r>
            <a:r>
              <a:rPr lang="fr-FR" altLang="fr-FR" sz="60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fr-FR" altLang="fr-FR" sz="5400" b="1" dirty="0" smtClean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Gestion des Œuvres Sociales Rhône-Alpes</a:t>
            </a:r>
            <a:endParaRPr lang="fr-FR" altLang="fr-FR" sz="5400" b="1" i="0" dirty="0" smtClean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35150" y="692150"/>
            <a:ext cx="5272088" cy="4873625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33333"/>
              </a:avLst>
            </a:prstTxWarp>
          </a:bodyPr>
          <a:lstStyle/>
          <a:p>
            <a:pPr algn="ctr"/>
            <a:endParaRPr lang="fr-FR" sz="48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Book Antiqua"/>
            </a:endParaRPr>
          </a:p>
        </p:txBody>
      </p:sp>
      <p:pic>
        <p:nvPicPr>
          <p:cNvPr id="2053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60351"/>
            <a:ext cx="2373312" cy="12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74638"/>
            <a:ext cx="1800225" cy="12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85184"/>
            <a:ext cx="381714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 qui s’adresse-t-il ?</a:t>
            </a:r>
          </a:p>
        </p:txBody>
      </p:sp>
      <p:sp>
        <p:nvSpPr>
          <p:cNvPr id="7171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fr-FR" altLang="fr-FR" sz="2700" dirty="0">
                <a:ea typeface="ＭＳ Ｐゴシック" panose="020B0600070205080204" pitchFamily="34" charset="-128"/>
              </a:rPr>
              <a:t>Aux agents, aux retraités et aux salariés (y compris en apprentissage) de la Fonction Publique Hospitalière dont le temps de travail est au minimum de 50% ETP et dont l’établissement adhère au CGOS ainsi qu’aux familles d’accueil thérapeutique rattachées :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27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2700" dirty="0">
                <a:ea typeface="ＭＳ Ｐゴシック" panose="020B0600070205080204" pitchFamily="34" charset="-128"/>
              </a:rPr>
              <a:t>Stagiaires et titulaires et ce </a:t>
            </a:r>
            <a:endParaRPr lang="fr-FR" altLang="fr-FR" sz="2700" dirty="0" smtClean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sz="2700" b="1" u="sng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quels </a:t>
            </a:r>
            <a:r>
              <a:rPr lang="fr-FR" altLang="fr-FR" sz="27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 soient leurs revenus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2700" b="1" u="sng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2700" dirty="0">
                <a:ea typeface="ＭＳ Ｐゴシック" panose="020B0600070205080204" pitchFamily="34" charset="-128"/>
              </a:rPr>
              <a:t>Contractuels avec une ancienneté de </a:t>
            </a:r>
            <a:r>
              <a:rPr lang="fr-FR" altLang="fr-FR" sz="2700" dirty="0" smtClean="0">
                <a:ea typeface="ＭＳ Ｐゴシック" panose="020B0600070205080204" pitchFamily="34" charset="-128"/>
              </a:rPr>
              <a:t>0, </a:t>
            </a:r>
            <a:r>
              <a:rPr lang="fr-FR" altLang="fr-FR" sz="2700" dirty="0">
                <a:ea typeface="ＭＳ Ｐゴシック" panose="020B0600070205080204" pitchFamily="34" charset="-128"/>
              </a:rPr>
              <a:t>de 4 ou de 6 mois effective (en fonction de la nature de la prestation demandée)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27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27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En sont bénéficiaires en plus </a:t>
            </a:r>
          </a:p>
        </p:txBody>
      </p:sp>
      <p:sp>
        <p:nvSpPr>
          <p:cNvPr id="1024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450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fr-FR" altLang="fr-FR" sz="28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3600" b="1" dirty="0">
                <a:ea typeface="ＭＳ Ｐゴシック" panose="020B0600070205080204" pitchFamily="34" charset="-128"/>
              </a:rPr>
              <a:t>Les membres de la famille :</a:t>
            </a:r>
          </a:p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Conjoint, concubin, pacsé,</a:t>
            </a:r>
          </a:p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Enfants à charge fiscale de – de 21 ans (seule la prestation étude éducation formation est versée jusqu’aux 26 ans) ou sans limite d’âge s’il a un taux de handicap égal ou supérieur à 80%</a:t>
            </a:r>
          </a:p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Enfants non à charge fiscale (séparation/divorce) pour :</a:t>
            </a:r>
          </a:p>
          <a:p>
            <a:pPr lvl="2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 activités culturelles, sportives et de loisirs,</a:t>
            </a:r>
          </a:p>
          <a:p>
            <a:pPr lvl="2" algn="ctr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 la billetterie </a:t>
            </a:r>
          </a:p>
          <a:p>
            <a:pPr lvl="2"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les prestations Vacances jusqu’au 31 décembre suivant leur 20 ans.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fr-FR" altLang="fr-FR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 quelles conditions 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3816424"/>
          </a:xfrm>
        </p:spPr>
        <p:txBody>
          <a:bodyPr/>
          <a:lstStyle/>
          <a:p>
            <a:pPr lvl="1"/>
            <a:endParaRPr lang="fr-FR" altLang="fr-FR" b="0" i="0" dirty="0" smtClean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fr-FR" altLang="fr-FR" b="0" i="0" dirty="0" smtClean="0"/>
              <a:t>L’établissement doit adhérer au CGOS.</a:t>
            </a:r>
          </a:p>
          <a:p>
            <a:pPr lvl="1" algn="ctr" eaLnBrk="1" hangingPunct="1"/>
            <a:endParaRPr lang="fr-FR" altLang="fr-FR" b="0" i="0" dirty="0" smtClean="0"/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fr-FR" altLang="fr-FR" b="0" i="0" dirty="0" smtClean="0"/>
              <a:t>La quotité de travail doit être supérieur à 50%.</a:t>
            </a:r>
          </a:p>
          <a:p>
            <a:pPr lvl="1" algn="ctr" eaLnBrk="1" hangingPunct="1"/>
            <a:endParaRPr lang="fr-FR" altLang="fr-FR" b="0" i="0" dirty="0" smtClean="0"/>
          </a:p>
          <a:p>
            <a:pPr lvl="1" algn="ctr" eaLnBrk="1" hangingPunct="1">
              <a:buFont typeface="Wingdings" panose="05000000000000000000" pitchFamily="2" charset="2"/>
              <a:buChar char="Ø"/>
            </a:pPr>
            <a:r>
              <a:rPr lang="fr-FR" altLang="fr-FR" b="1" i="0" dirty="0" smtClean="0">
                <a:solidFill>
                  <a:srgbClr val="FF0000"/>
                </a:solidFill>
              </a:rPr>
              <a:t>Ancienneté de 6 mois sauf pour le FSL.</a:t>
            </a:r>
          </a:p>
          <a:p>
            <a:pPr algn="ctr" eaLnBrk="1" hangingPunct="1"/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sont ses objectifs 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4000" b="1" dirty="0" smtClean="0"/>
              <a:t>Gérer et développer :</a:t>
            </a:r>
          </a:p>
          <a:p>
            <a:pPr eaLnBrk="1" hangingPunct="1">
              <a:buFontTx/>
              <a:buNone/>
            </a:pPr>
            <a:endParaRPr lang="fr-FR" altLang="fr-FR" sz="1000" dirty="0" smtClean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b="0" i="0" dirty="0" smtClean="0"/>
              <a:t>Les actions sociales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b="0" i="0" dirty="0" smtClean="0"/>
              <a:t>Les activités socioculturelles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b="0" i="0" dirty="0" smtClean="0"/>
              <a:t>Les activités sportives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b="0" i="0" dirty="0" smtClean="0"/>
              <a:t>Les loisirs dont les vacances</a:t>
            </a:r>
          </a:p>
        </p:txBody>
      </p:sp>
      <p:pic>
        <p:nvPicPr>
          <p:cNvPr id="13316" name="Picture 5" descr="ANd9GcT9Xz6ZWUl8DZud05NfzkVjwzz1-XtDeTktWc3a7QC5wTh6sJq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5415">
            <a:off x="6240005" y="1590766"/>
            <a:ext cx="22320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LeChat20090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81904">
            <a:off x="5770401" y="4216487"/>
            <a:ext cx="23955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Ses missions :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37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fr-FR" altLang="fr-FR" sz="800" dirty="0" smtClean="0">
                <a:ea typeface="ＭＳ Ｐゴシック" pitchFamily="34" charset="-128"/>
              </a:rPr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fr-FR" altLang="fr-FR" dirty="0" smtClean="0">
                <a:ea typeface="ＭＳ Ｐゴシック" pitchFamily="34" charset="-128"/>
              </a:rPr>
              <a:t>« Le C.G.O.S est présent dans les moments heureux ou difficiles de la vie des agents pour lesquels il crée, verse et développe : des prestations sociales ; des aides remboursables (ou non) pour faire face à des contraintes ponctuelles ; des activités culturelles, sportives et de loisirs et toute autre action entrant dans le champ de ses missions et pouvant présenter un caractère social.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bénéficier du CGOS?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 sz="4000" b="1" dirty="0" smtClean="0">
                <a:solidFill>
                  <a:srgbClr val="FF0000"/>
                </a:solidFill>
              </a:rPr>
              <a:t>En remplissant son dossier</a:t>
            </a:r>
          </a:p>
          <a:p>
            <a:pPr algn="ctr" eaLnBrk="1" hangingPunct="1">
              <a:buFontTx/>
              <a:buNone/>
            </a:pPr>
            <a:r>
              <a:rPr lang="fr-FR" altLang="fr-FR" sz="4000" b="1" dirty="0" smtClean="0">
                <a:solidFill>
                  <a:srgbClr val="FF0000"/>
                </a:solidFill>
              </a:rPr>
              <a:t>CHAQUE ANNEE !!!</a:t>
            </a:r>
          </a:p>
        </p:txBody>
      </p:sp>
      <p:pic>
        <p:nvPicPr>
          <p:cNvPr id="15364" name="Picture 5" descr="15--DOSSIER-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57563"/>
            <a:ext cx="5184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altLang="fr-FR" smtClean="0"/>
              <a:t>© F.Weber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vous êtes bénéficiaires de la Prestation Etudes-Education-Formation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797049"/>
            <a:ext cx="8229600" cy="4340279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sz="4800" dirty="0" smtClean="0">
                <a:ea typeface="ＭＳ Ｐゴシック" pitchFamily="34" charset="-128"/>
              </a:rPr>
              <a:t>Le dossier doit être enregistré</a:t>
            </a:r>
          </a:p>
          <a:p>
            <a:pPr algn="ctr" eaLnBrk="1" hangingPunct="1">
              <a:buFont typeface="Arial" charset="0"/>
              <a:buNone/>
            </a:pPr>
            <a:r>
              <a:rPr lang="fr-FR" altLang="fr-FR" sz="4800" dirty="0" smtClean="0">
                <a:ea typeface="ＭＳ Ｐゴシック" pitchFamily="34" charset="-128"/>
              </a:rPr>
              <a:t> le 30 avril de l’année </a:t>
            </a:r>
          </a:p>
        </p:txBody>
      </p:sp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611560" y="3933056"/>
            <a:ext cx="7934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2400" dirty="0"/>
              <a:t>Avec la dématérialisation, les difficultés s’enchainent : </a:t>
            </a:r>
            <a:endParaRPr lang="fr-FR" altLang="fr-FR" sz="2400" dirty="0" smtClean="0"/>
          </a:p>
          <a:p>
            <a:pPr algn="ctr" eaLnBrk="1" hangingPunct="1"/>
            <a:r>
              <a:rPr lang="fr-FR" altLang="fr-FR" sz="2400" b="1" dirty="0" smtClean="0">
                <a:solidFill>
                  <a:srgbClr val="FF0000"/>
                </a:solidFill>
              </a:rPr>
              <a:t>la </a:t>
            </a:r>
            <a:r>
              <a:rPr lang="fr-FR" altLang="fr-FR" sz="2400" b="1" dirty="0">
                <a:solidFill>
                  <a:srgbClr val="FF0000"/>
                </a:solidFill>
              </a:rPr>
              <a:t>CGT revendique l’accès au CGOS à tous par 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maintien </a:t>
            </a:r>
            <a:r>
              <a:rPr lang="fr-FR" altLang="fr-FR" sz="2400" b="1" dirty="0">
                <a:solidFill>
                  <a:srgbClr val="FF0000"/>
                </a:solidFill>
              </a:rPr>
              <a:t>des dossiers papiers pour les personnes n’ayant pas accès à internet et/ou ne maitrisant pas suffisamment l’outil informatique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620688"/>
            <a:ext cx="8229600" cy="49974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 sz="6000" b="1" dirty="0" smtClean="0">
                <a:solidFill>
                  <a:srgbClr val="FF0000"/>
                </a:solidFill>
              </a:rPr>
              <a:t>Le dossier peut être </a:t>
            </a:r>
          </a:p>
          <a:p>
            <a:pPr algn="ctr" eaLnBrk="1" hangingPunct="1">
              <a:buFontTx/>
              <a:buNone/>
            </a:pPr>
            <a:r>
              <a:rPr lang="fr-FR" altLang="fr-FR" sz="6000" b="1" dirty="0" smtClean="0">
                <a:solidFill>
                  <a:srgbClr val="FF0000"/>
                </a:solidFill>
              </a:rPr>
              <a:t>fait toute l’année</a:t>
            </a:r>
          </a:p>
          <a:p>
            <a:pPr eaLnBrk="1" hangingPunct="1">
              <a:buFontTx/>
              <a:buNone/>
            </a:pPr>
            <a:endParaRPr lang="fr-FR" altLang="fr-FR" sz="1800" dirty="0" smtClean="0"/>
          </a:p>
          <a:p>
            <a:pPr algn="ctr" eaLnBrk="1" hangingPunct="1">
              <a:buFontTx/>
              <a:buNone/>
            </a:pPr>
            <a:r>
              <a:rPr lang="fr-FR" altLang="fr-FR" sz="4000" dirty="0" smtClean="0"/>
              <a:t>Malgré tout, pour bénéficier d’un maximum de prestations,</a:t>
            </a:r>
          </a:p>
          <a:p>
            <a:pPr algn="ctr" eaLnBrk="1" hangingPunct="1">
              <a:buFontTx/>
              <a:buNone/>
            </a:pPr>
            <a:r>
              <a:rPr lang="fr-FR" altLang="fr-FR" sz="4000" b="1" dirty="0" smtClean="0"/>
              <a:t> </a:t>
            </a:r>
            <a:r>
              <a:rPr lang="fr-FR" altLang="fr-FR" sz="4400" b="1" dirty="0" smtClean="0">
                <a:solidFill>
                  <a:srgbClr val="FF0000"/>
                </a:solidFill>
              </a:rPr>
              <a:t>le plus tôt reste le mieux</a:t>
            </a:r>
            <a:r>
              <a:rPr lang="fr-FR" altLang="fr-FR" sz="40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fr-FR" alt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>
          <a:xfrm>
            <a:off x="457200" y="788988"/>
            <a:ext cx="8229600" cy="476567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différentes prestations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1800" dirty="0" smtClean="0"/>
              <a:t/>
            </a:r>
            <a:br>
              <a:rPr lang="fr-FR" altLang="fr-FR" sz="1800" dirty="0" smtClean="0"/>
            </a:br>
            <a:r>
              <a:rPr lang="fr-FR" altLang="fr-FR" sz="4000" b="1" u="sng" dirty="0" smtClean="0">
                <a:solidFill>
                  <a:srgbClr val="FF0000"/>
                </a:solidFill>
              </a:rPr>
              <a:t>Classées en 2 catégories : </a:t>
            </a: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dirty="0" smtClean="0"/>
              <a:t> N</a:t>
            </a:r>
            <a:r>
              <a:rPr lang="fr-FR" altLang="fr-FR" dirty="0" smtClean="0">
                <a:solidFill>
                  <a:schemeClr val="tx1"/>
                </a:solidFill>
              </a:rPr>
              <a:t>ationales et </a:t>
            </a:r>
            <a:r>
              <a:rPr lang="fr-FR" altLang="fr-FR" dirty="0" smtClean="0"/>
              <a:t>R</a:t>
            </a:r>
            <a:r>
              <a:rPr lang="fr-FR" altLang="fr-FR" dirty="0" smtClean="0">
                <a:solidFill>
                  <a:schemeClr val="tx1"/>
                </a:solidFill>
              </a:rPr>
              <a:t>égionales</a:t>
            </a: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endParaRPr lang="fr-FR" alt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niveau national</a:t>
            </a:r>
            <a:r>
              <a:rPr lang="fr-FR" altLang="fr-FR" sz="4800" b="1" dirty="0" smtClean="0"/>
              <a:t/>
            </a:r>
            <a:br>
              <a:rPr lang="fr-FR" altLang="fr-FR" sz="4800" b="1" dirty="0" smtClean="0"/>
            </a:br>
            <a:r>
              <a:rPr lang="fr-FR" altLang="fr-FR" sz="3600" dirty="0" smtClean="0"/>
              <a:t/>
            </a:r>
            <a:br>
              <a:rPr lang="fr-FR" altLang="fr-FR" sz="3600" dirty="0" smtClean="0"/>
            </a:br>
            <a:endParaRPr lang="fr-FR" altLang="fr-FR" sz="3600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 rot="10800000" flipH="1" flipV="1">
            <a:off x="1325880" y="5638800"/>
            <a:ext cx="725839" cy="310480"/>
          </a:xfrm>
        </p:spPr>
        <p:txBody>
          <a:bodyPr>
            <a:normAutofit fontScale="47500" lnSpcReduction="20000"/>
          </a:bodyPr>
          <a:lstStyle/>
          <a:p>
            <a:pPr eaLnBrk="1" hangingPunct="1"/>
            <a:endParaRPr lang="fr-FR" altLang="fr-FR" dirty="0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84313"/>
            <a:ext cx="4643437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2373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th?id=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33826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N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08" y="5013176"/>
            <a:ext cx="2884488" cy="16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 historique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1945</a:t>
            </a:r>
            <a:r>
              <a:rPr lang="fr-FR" altLang="fr-FR" b="0" dirty="0" smtClean="0">
                <a:solidFill>
                  <a:schemeClr val="tx2"/>
                </a:solidFill>
              </a:rPr>
              <a:t> : </a:t>
            </a:r>
            <a:r>
              <a:rPr lang="fr-FR" altLang="fr-FR" b="0" dirty="0" smtClean="0"/>
              <a:t>Le Conseil National de la Résistance instaure les comités d’entreprise.</a:t>
            </a:r>
          </a:p>
          <a:p>
            <a:pPr lvl="1"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Le 22 février 1945</a:t>
            </a:r>
            <a:r>
              <a:rPr lang="fr-FR" altLang="fr-FR" b="0" dirty="0" smtClean="0"/>
              <a:t>, </a:t>
            </a:r>
            <a:r>
              <a:rPr lang="fr-FR" altLang="fr-FR" b="0" i="0" dirty="0" smtClean="0"/>
              <a:t>le Général De Gaulle, à la tête du gouvernement provisoire issu de la Résistance, signe l’ordonnance qui crée les Comités d’Entreprise.</a:t>
            </a:r>
            <a:r>
              <a:rPr lang="fr-FR" altLang="fr-FR" dirty="0" smtClean="0"/>
              <a:t> </a:t>
            </a:r>
            <a:endParaRPr lang="fr-FR" altLang="fr-FR" b="0" dirty="0" smtClean="0"/>
          </a:p>
          <a:p>
            <a:pPr lvl="1" algn="ctr" eaLnBrk="1" hangingPunct="1">
              <a:buFont typeface="Wingdings" panose="05000000000000000000" pitchFamily="2" charset="2"/>
              <a:buChar char="Ø"/>
            </a:pPr>
            <a:r>
              <a:rPr lang="fr-FR" altLang="fr-FR" b="0" i="0" dirty="0" smtClean="0"/>
              <a:t>L’une de leurs prérogatives est </a:t>
            </a:r>
            <a:r>
              <a:rPr lang="fr-FR" altLang="fr-FR" b="1" i="0" dirty="0" smtClean="0">
                <a:solidFill>
                  <a:srgbClr val="FF0000"/>
                </a:solidFill>
              </a:rPr>
              <a:t>la</a:t>
            </a:r>
            <a:r>
              <a:rPr lang="fr-FR" altLang="fr-FR" b="1" dirty="0" smtClean="0">
                <a:solidFill>
                  <a:srgbClr val="FF0000"/>
                </a:solidFill>
              </a:rPr>
              <a:t> gestion des activités sociales.</a:t>
            </a:r>
          </a:p>
          <a:p>
            <a:pPr eaLnBrk="1" hangingPunct="1"/>
            <a:endParaRPr lang="fr-FR" alt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5276850"/>
          </a:xfrm>
        </p:spPr>
        <p:txBody>
          <a:bodyPr/>
          <a:lstStyle/>
          <a:p>
            <a:pPr algn="ctr" eaLnBrk="1" hangingPunct="1"/>
            <a:r>
              <a:rPr lang="fr-FR" altLang="fr-FR" dirty="0" smtClean="0">
                <a:ea typeface="ＭＳ Ｐゴシック" pitchFamily="34" charset="-128"/>
              </a:rPr>
              <a:t>Jusqu’en 2016 : 75% du budget était géré par la structure nationale </a:t>
            </a:r>
          </a:p>
          <a:p>
            <a:pPr algn="ctr" eaLnBrk="1" hangingPunct="1"/>
            <a:r>
              <a:rPr lang="fr-FR" altLang="fr-FR" dirty="0" smtClean="0">
                <a:ea typeface="ＭＳ Ｐゴシック" pitchFamily="34" charset="-128"/>
              </a:rPr>
              <a:t>25% par les délégations régionales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b="1" u="sng" dirty="0" smtClean="0">
                <a:ea typeface="ＭＳ Ｐゴシック" pitchFamily="34" charset="-128"/>
              </a:rPr>
              <a:t>depuis 2017 :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76% est géré par le national et 24% par les régions.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b="1" u="sng" dirty="0" smtClean="0">
                <a:solidFill>
                  <a:srgbClr val="002060"/>
                </a:solidFill>
                <a:ea typeface="ＭＳ Ｐゴシック" pitchFamily="34" charset="-128"/>
              </a:rPr>
              <a:t>Pour la région Rhône-Alpes</a:t>
            </a:r>
            <a:r>
              <a:rPr lang="fr-FR" altLang="fr-FR" dirty="0" smtClean="0">
                <a:ea typeface="ＭＳ Ｐゴシック" pitchFamily="34" charset="-128"/>
              </a:rPr>
              <a:t>, cela représente</a:t>
            </a: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382 781€ </a:t>
            </a: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de moins par an </a:t>
            </a:r>
            <a:r>
              <a:rPr lang="fr-FR" altLang="fr-FR" dirty="0" smtClean="0">
                <a:ea typeface="ＭＳ Ｐゴシック" pitchFamily="34" charset="-128"/>
              </a:rPr>
              <a:t>pour mener une politique d’œuvres sociales au plus près des salariés.</a:t>
            </a:r>
          </a:p>
        </p:txBody>
      </p:sp>
      <p:cxnSp>
        <p:nvCxnSpPr>
          <p:cNvPr id="3" name="Connecteur droit 2">
            <a:extLst>
              <a:ext uri="{FF2B5EF4-FFF2-40B4-BE49-F238E27FC236}"/>
            </a:extLst>
          </p:cNvPr>
          <p:cNvCxnSpPr/>
          <p:nvPr/>
        </p:nvCxnSpPr>
        <p:spPr>
          <a:xfrm>
            <a:off x="1348978" y="812006"/>
            <a:ext cx="6296025" cy="1543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/>
            </a:extLst>
          </p:cNvPr>
          <p:cNvCxnSpPr/>
          <p:nvPr/>
        </p:nvCxnSpPr>
        <p:spPr>
          <a:xfrm flipV="1">
            <a:off x="1187624" y="673894"/>
            <a:ext cx="6503987" cy="16811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SEULE LA CGT </a:t>
            </a:r>
            <a:endParaRPr lang="fr-FR" altLang="fr-FR" sz="7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6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 </a:t>
            </a:r>
            <a:r>
              <a:rPr lang="fr-FR" altLang="fr-FR" sz="6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VOTE CONTRE CETTE NOUVELLE REPARTITION A l’ASSEMBLEE GENERALE</a:t>
            </a:r>
          </a:p>
          <a:p>
            <a:pPr algn="ctr">
              <a:buFont typeface="Arial" pitchFamily="34" charset="0"/>
              <a:buChar char="•"/>
              <a:defRPr/>
            </a:pPr>
            <a:endParaRPr lang="fr-F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266700" y="336551"/>
            <a:ext cx="8623300" cy="561273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fr-FR" altLang="fr-F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Les prestations nationales :</a:t>
            </a:r>
          </a:p>
          <a:p>
            <a:pPr algn="ctr" eaLnBrk="1" hangingPunct="1">
              <a:buFont typeface="Arial" charset="0"/>
              <a:buNone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Sans condition de ressources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Mariage </a:t>
            </a:r>
            <a:r>
              <a:rPr lang="fr-FR" altLang="fr-FR" dirty="0" smtClean="0">
                <a:ea typeface="ＭＳ Ｐゴシック" pitchFamily="34" charset="-128"/>
              </a:rPr>
              <a:t>: 265€ brut</a:t>
            </a:r>
          </a:p>
          <a:p>
            <a:pPr algn="ctr" eaLnBrk="1" hangingPunct="1">
              <a:buFont typeface="Arial" charset="0"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Naissance</a:t>
            </a:r>
            <a:r>
              <a:rPr lang="fr-FR" altLang="fr-FR" dirty="0" smtClean="0">
                <a:ea typeface="ＭＳ Ｐゴシック" pitchFamily="34" charset="-128"/>
              </a:rPr>
              <a:t> : 164€ brut soit environ</a:t>
            </a:r>
          </a:p>
          <a:p>
            <a:pPr algn="ctr" eaLnBrk="1" hangingPunct="1">
              <a:buFont typeface="Arial" charset="0"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Aide à la démarche d’adoption </a:t>
            </a:r>
            <a:r>
              <a:rPr lang="fr-FR" altLang="fr-FR" dirty="0" smtClean="0">
                <a:ea typeface="ＭＳ Ｐゴシック" pitchFamily="34" charset="-128"/>
              </a:rPr>
              <a:t>: 2300€</a:t>
            </a:r>
          </a:p>
          <a:p>
            <a:pPr algn="ctr" eaLnBrk="1" hangingPunct="1">
              <a:buFontTx/>
              <a:buChar char="-"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Congé de présence parentale </a:t>
            </a:r>
            <a:r>
              <a:rPr lang="fr-FR" altLang="fr-FR" dirty="0" smtClean="0">
                <a:ea typeface="ＭＳ Ｐゴシック" pitchFamily="34" charset="-128"/>
              </a:rPr>
              <a:t>: 20€ par jour d’absence (entre 43,79 et 52,03€par la CAF)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Congé de solidarité</a:t>
            </a:r>
            <a:r>
              <a:rPr lang="fr-FR" altLang="fr-FR" dirty="0" smtClean="0">
                <a:ea typeface="ＭＳ Ｐゴシック" pitchFamily="34" charset="-128"/>
              </a:rPr>
              <a:t> : 20€ par jour d’absence (55,38€ bruts par l’assurance maladie 21 jours max)</a:t>
            </a:r>
          </a:p>
          <a:p>
            <a:pPr eaLnBrk="1" hangingPunct="1">
              <a:buFontTx/>
              <a:buChar char="-"/>
            </a:pPr>
            <a:endParaRPr lang="fr-FR" altLang="fr-FR" dirty="0" smtClean="0">
              <a:ea typeface="ＭＳ Ｐゴシック" pitchFamily="34" charset="-128"/>
            </a:endParaRPr>
          </a:p>
        </p:txBody>
      </p:sp>
      <p:cxnSp>
        <p:nvCxnSpPr>
          <p:cNvPr id="3" name="Connecteur droit 2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4767124" y="1323119"/>
            <a:ext cx="1795463" cy="7397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8" name="Connecteur droit 7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V="1">
            <a:off x="6361360" y="2793671"/>
            <a:ext cx="1652217" cy="481678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" name="ZoneTexte 1"/>
          <p:cNvSpPr txBox="1">
            <a:spLocks noChangeArrowheads="1"/>
          </p:cNvSpPr>
          <p:nvPr/>
        </p:nvSpPr>
        <p:spPr bwMode="auto">
          <a:xfrm rot="1341679">
            <a:off x="5241248" y="1557338"/>
            <a:ext cx="1300163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dirty="0">
                <a:solidFill>
                  <a:srgbClr val="E46C0A"/>
                </a:solidFill>
              </a:rPr>
              <a:t>AG   2017</a:t>
            </a:r>
          </a:p>
        </p:txBody>
      </p:sp>
      <p:cxnSp>
        <p:nvCxnSpPr>
          <p:cNvPr id="6" name="Connecteur droit 5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4932040" y="1437481"/>
            <a:ext cx="1795463" cy="608013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 rot="1069486">
            <a:off x="6383338" y="3005655"/>
            <a:ext cx="1443037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dirty="0">
                <a:solidFill>
                  <a:srgbClr val="E46C0A"/>
                </a:solidFill>
              </a:rPr>
              <a:t>AG      2017</a:t>
            </a: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6310814" y="2793671"/>
            <a:ext cx="1481138" cy="490537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57200" y="307975"/>
            <a:ext cx="8229600" cy="5818188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fr-FR" altLang="fr-FR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Maladie</a:t>
            </a:r>
            <a:r>
              <a:rPr lang="fr-FR" altLang="fr-FR" dirty="0" smtClean="0">
                <a:ea typeface="ＭＳ Ｐゴシック" pitchFamily="34" charset="-128"/>
              </a:rPr>
              <a:t> : compense partiellement la perte de rémunération pour les agents dont le salaire est indicé,</a:t>
            </a:r>
          </a:p>
          <a:p>
            <a:pPr algn="ctr" eaLnBrk="1" hangingPunct="1">
              <a:buFontTx/>
              <a:buChar char="-"/>
            </a:pPr>
            <a:endParaRPr lang="fr-FR" altLang="fr-FR" sz="1100" b="1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Prestation départ à la retraite </a:t>
            </a: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fr-FR" altLang="fr-FR" dirty="0" smtClean="0">
                <a:ea typeface="ＭＳ Ｐゴシック" pitchFamily="34" charset="-128"/>
              </a:rPr>
              <a:t> 48€ brut par année de service, au prorata du nombre d’années de service,</a:t>
            </a:r>
          </a:p>
          <a:p>
            <a:pPr algn="ctr" eaLnBrk="1" hangingPunct="1">
              <a:buFontTx/>
              <a:buChar char="-"/>
            </a:pPr>
            <a:endParaRPr lang="fr-FR" altLang="fr-FR" sz="11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Décès</a:t>
            </a:r>
            <a:r>
              <a:rPr lang="fr-FR" altLang="fr-FR" b="1" dirty="0" smtClean="0">
                <a:ea typeface="ＭＳ Ｐゴシック" pitchFamily="34" charset="-128"/>
              </a:rPr>
              <a:t> </a:t>
            </a:r>
            <a:r>
              <a:rPr lang="fr-FR" altLang="fr-FR" dirty="0" smtClean="0">
                <a:ea typeface="ＭＳ Ｐゴシック" pitchFamily="34" charset="-128"/>
              </a:rPr>
              <a:t>: 673 € 				</a:t>
            </a:r>
          </a:p>
        </p:txBody>
      </p:sp>
      <p:cxnSp>
        <p:nvCxnSpPr>
          <p:cNvPr id="3" name="Connecteur droit 2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3491880" y="4373240"/>
            <a:ext cx="936104" cy="72008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4" name="Connecteur droit avec flèche 3">
            <a:extLst>
              <a:ext uri="{FF2B5EF4-FFF2-40B4-BE49-F238E27FC236}"/>
            </a:extLst>
          </p:cNvPr>
          <p:cNvCxnSpPr/>
          <p:nvPr/>
        </p:nvCxnSpPr>
        <p:spPr>
          <a:xfrm>
            <a:off x="3491880" y="4797152"/>
            <a:ext cx="1168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788024" y="4509120"/>
            <a:ext cx="146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3200" dirty="0"/>
              <a:t>166€</a:t>
            </a:r>
          </a:p>
        </p:txBody>
      </p:sp>
      <p:sp>
        <p:nvSpPr>
          <p:cNvPr id="18438" name="ZoneTexte 6"/>
          <p:cNvSpPr txBox="1">
            <a:spLocks noChangeArrowheads="1"/>
          </p:cNvSpPr>
          <p:nvPr/>
        </p:nvSpPr>
        <p:spPr bwMode="auto">
          <a:xfrm rot="19370909">
            <a:off x="3425999" y="4620895"/>
            <a:ext cx="1300162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E46C0A"/>
                </a:solidFill>
              </a:rPr>
              <a:t>AG   2017</a:t>
            </a:r>
          </a:p>
        </p:txBody>
      </p:sp>
      <p:cxnSp>
        <p:nvCxnSpPr>
          <p:cNvPr id="5" name="Connecteur droit 4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3779292" y="4319507"/>
            <a:ext cx="423912" cy="972108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4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29600" cy="424847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sz="2400" b="1" u="sng" dirty="0" smtClean="0">
                <a:solidFill>
                  <a:schemeClr val="tx2"/>
                </a:solidFill>
              </a:rPr>
              <a:t>Études-éducation- formation</a:t>
            </a:r>
            <a:r>
              <a:rPr lang="fr-FR" altLang="fr-FR" sz="2400" b="1" u="sng" dirty="0" smtClean="0"/>
              <a:t> </a:t>
            </a:r>
            <a:r>
              <a:rPr lang="fr-FR" altLang="fr-FR" sz="2400" dirty="0" smtClean="0"/>
              <a:t>: en fonction du nombre de demandes et du quotient familial &lt; à 1 227  (jusqu’à 26 ans pour les enfants à charge fiscale dans un cursus d’études supérieures).</a:t>
            </a:r>
          </a:p>
          <a:p>
            <a:pPr algn="ctr" eaLnBrk="1" hangingPunct="1">
              <a:buNone/>
            </a:pPr>
            <a:endParaRPr lang="fr-FR" altLang="fr-FR" sz="2400" dirty="0" smtClean="0"/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sz="2400" b="1" i="0" u="sng" dirty="0" smtClean="0">
                <a:solidFill>
                  <a:schemeClr val="tx2"/>
                </a:solidFill>
              </a:rPr>
              <a:t>Prestation hébergement</a:t>
            </a:r>
            <a:r>
              <a:rPr lang="fr-FR" altLang="fr-FR" sz="2400" b="1" i="0" u="sng" dirty="0" smtClean="0"/>
              <a:t> </a:t>
            </a:r>
            <a:r>
              <a:rPr lang="fr-FR" altLang="fr-FR" sz="2400" i="0" dirty="0" smtClean="0"/>
              <a:t>: enfants </a:t>
            </a:r>
            <a:r>
              <a:rPr lang="fr-FR" altLang="fr-FR" sz="2400" dirty="0" smtClean="0"/>
              <a:t>lycéens (général, technologique et professionnel) ou en études supérieures poursuivant leur scolarité dans une ville située à plus de 30 km du domicile avec dépenses d’hébergement. </a:t>
            </a:r>
          </a:p>
          <a:p>
            <a:pPr algn="ctr" eaLnBrk="1" hangingPunct="1">
              <a:buFontTx/>
              <a:buChar char="-"/>
            </a:pPr>
            <a:endParaRPr lang="fr-FR" altLang="fr-FR" sz="2400" dirty="0" smtClean="0"/>
          </a:p>
          <a:p>
            <a:pPr eaLnBrk="1" hangingPunct="1">
              <a:buFontTx/>
              <a:buChar char="-"/>
            </a:pPr>
            <a:endParaRPr lang="fr-FR" altLang="fr-FR" dirty="0" smtClean="0"/>
          </a:p>
          <a:p>
            <a:pPr eaLnBrk="1" hangingPunct="1">
              <a:buFontTx/>
              <a:buNone/>
            </a:pPr>
            <a:endParaRPr lang="fr-FR" alt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57200" y="300038"/>
            <a:ext cx="8229600" cy="622530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fr-FR" altLang="fr-F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Aides remboursables du fond social au logement 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altLang="fr-FR" sz="1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altLang="fr-FR" dirty="0" smtClean="0">
                <a:ea typeface="ＭＳ Ｐゴシック" pitchFamily="34" charset="-128"/>
              </a:rPr>
              <a:t> comporte l’aide remboursable location (droit ouvert dès l’embauche si le contrat dure plus de 6 mois)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altLang="fr-FR" dirty="0" smtClean="0">
                <a:ea typeface="ＭＳ Ｐゴシック" pitchFamily="34" charset="-128"/>
              </a:rPr>
              <a:t>l’aide au déménagement (idem),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altLang="fr-FR" dirty="0" smtClean="0">
                <a:ea typeface="ＭＳ Ｐゴシック" pitchFamily="34" charset="-128"/>
              </a:rPr>
              <a:t>l’aide remboursable travaux ou accession à la propriété (droit ouvert dès 6 mois d’ancienneté), </a:t>
            </a:r>
            <a:endParaRPr lang="fr-FR" altLang="fr-FR" sz="9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1100" dirty="0" smtClean="0">
                <a:ea typeface="ＭＳ Ｐゴシック" pitchFamily="34" charset="-128"/>
              </a:rPr>
              <a:t>	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dirty="0" smtClean="0">
                <a:ea typeface="ＭＳ Ｐゴシック" pitchFamily="34" charset="-128"/>
              </a:rPr>
              <a:t>Maximum 8000€ par foyer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2400" b="1" dirty="0" smtClean="0">
                <a:solidFill>
                  <a:srgbClr val="FF0000"/>
                </a:solidFill>
                <a:ea typeface="ＭＳ Ｐゴシック" pitchFamily="34" charset="-128"/>
              </a:rPr>
              <a:t>Remboursable en </a:t>
            </a:r>
            <a:r>
              <a:rPr lang="fr-FR" altLang="fr-FR" sz="2400" dirty="0" smtClean="0">
                <a:ea typeface="ＭＳ Ｐゴシック" pitchFamily="34" charset="-128"/>
              </a:rPr>
              <a:t>:  50 mois pour un montant inférieur à 4000€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altLang="fr-FR" sz="2400" dirty="0" smtClean="0">
                <a:ea typeface="ＭＳ Ｐゴシック" pitchFamily="34" charset="-128"/>
              </a:rPr>
              <a:t>                                    60 mois pour un montant supérieur à 4000€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Les prestations nationales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fr-FR" altLang="fr-FR" sz="1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r-FR" altLang="fr-FR" sz="1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 algn="ctr">
              <a:buNone/>
            </a:pPr>
            <a:r>
              <a:rPr lang="fr-FR" altLang="fr-FR" b="1" u="sng" dirty="0" smtClean="0">
                <a:ea typeface="ＭＳ Ｐゴシック" pitchFamily="34" charset="-128"/>
              </a:rPr>
              <a:t>Sous condition de ressources </a:t>
            </a:r>
          </a:p>
          <a:p>
            <a:pPr marL="514350" indent="-514350" algn="ctr">
              <a:buNone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non plafonnées au QF maximum :</a:t>
            </a:r>
          </a:p>
          <a:p>
            <a:pPr marL="514350" indent="-514350" algn="ctr">
              <a:buNone/>
            </a:pPr>
            <a:endParaRPr lang="fr-FR" altLang="fr-FR" sz="12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 algn="ctr">
              <a:buNone/>
            </a:pPr>
            <a:endParaRPr lang="fr-FR" altLang="fr-FR" sz="12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742950" indent="-742950" algn="ctr">
              <a:buNone/>
            </a:pPr>
            <a:r>
              <a:rPr lang="fr-FR" altLang="fr-FR" b="1" u="sng" dirty="0" smtClean="0">
                <a:ea typeface="ＭＳ Ｐゴシック" pitchFamily="34" charset="-128"/>
              </a:rPr>
              <a:t>Si le quotient familial est supérieur à 1233, </a:t>
            </a:r>
          </a:p>
          <a:p>
            <a:pPr marL="0" indent="0" algn="ctr">
              <a:buFont typeface="Arial" charset="0"/>
              <a:buNone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un montant sera tout de même alloué.</a:t>
            </a:r>
          </a:p>
          <a:p>
            <a:pPr marL="0" indent="0">
              <a:buFont typeface="Arial" charset="0"/>
              <a:buNone/>
            </a:pPr>
            <a:endParaRPr lang="fr-FR" altLang="fr-FR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242888"/>
            <a:ext cx="8229600" cy="58832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chemeClr val="hlink"/>
                </a:solidFill>
                <a:ea typeface="ＭＳ Ｐゴシック" pitchFamily="34" charset="-128"/>
              </a:rPr>
              <a:t>Le CESU :</a:t>
            </a:r>
            <a:r>
              <a:rPr lang="fr-FR" altLang="fr-FR" dirty="0" smtClean="0">
                <a:ea typeface="ＭＳ Ｐゴシック" pitchFamily="34" charset="-128"/>
              </a:rPr>
              <a:t> une fois par an, pour les salariés dont l’établissement s’est acquitté de la contribution patronale au CESU (0,09% de leur masse salariale)</a:t>
            </a:r>
          </a:p>
          <a:p>
            <a:pPr algn="ctr" eaLnBrk="1" hangingPunct="1">
              <a:buFontTx/>
              <a:buNone/>
            </a:pPr>
            <a:r>
              <a:rPr lang="fr-FR" altLang="fr-FR" dirty="0" smtClean="0">
                <a:ea typeface="ＭＳ Ｐゴシック" pitchFamily="34" charset="-128"/>
              </a:rPr>
              <a:t>			De 90 à 280€ en fonction du QF</a:t>
            </a:r>
          </a:p>
          <a:p>
            <a:pPr algn="ctr" eaLnBrk="1" hangingPunct="1">
              <a:buFontTx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0000FF"/>
                </a:solidFill>
                <a:ea typeface="ＭＳ Ｐゴシック" pitchFamily="34" charset="-128"/>
              </a:rPr>
              <a:t>Enfant handicapé </a:t>
            </a:r>
            <a:r>
              <a:rPr lang="fr-FR" altLang="fr-FR" dirty="0" smtClean="0">
                <a:ea typeface="ＭＳ Ｐゴシック" pitchFamily="34" charset="-128"/>
              </a:rPr>
              <a:t>: montant fixé en fonction du nombres de demandes, de votre temps de travail et du mode de placement de votre enfant.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0000FF"/>
                </a:solidFill>
                <a:ea typeface="ＭＳ Ｐゴシック" pitchFamily="34" charset="-128"/>
              </a:rPr>
              <a:t>Coupon sport </a:t>
            </a:r>
            <a:r>
              <a:rPr lang="fr-FR" altLang="fr-FR" dirty="0" smtClean="0">
                <a:ea typeface="ＭＳ Ｐゴシック" pitchFamily="34" charset="-128"/>
              </a:rPr>
              <a:t>: 100€ servis, participation de l’agent de 50 à 70% incluse.</a:t>
            </a:r>
          </a:p>
        </p:txBody>
      </p:sp>
      <p:cxnSp>
        <p:nvCxnSpPr>
          <p:cNvPr id="3" name="Connecteur droit 2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2536825" y="457200"/>
            <a:ext cx="5810250" cy="237490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7" name="Connecteur droit 6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951776" y="4799613"/>
            <a:ext cx="6902450" cy="78740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8" name="ZoneTexte 7"/>
          <p:cNvSpPr txBox="1">
            <a:spLocks noChangeArrowheads="1"/>
          </p:cNvSpPr>
          <p:nvPr/>
        </p:nvSpPr>
        <p:spPr bwMode="auto">
          <a:xfrm rot="1335712">
            <a:off x="3865563" y="1284288"/>
            <a:ext cx="4545012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E46C0A"/>
                </a:solidFill>
              </a:rPr>
              <a:t>AG   2017 pour application au 1</a:t>
            </a:r>
            <a:r>
              <a:rPr lang="fr-FR" altLang="fr-FR" baseline="30000">
                <a:solidFill>
                  <a:srgbClr val="E46C0A"/>
                </a:solidFill>
              </a:rPr>
              <a:t>er</a:t>
            </a:r>
            <a:r>
              <a:rPr lang="fr-FR" altLang="fr-FR">
                <a:solidFill>
                  <a:srgbClr val="E46C0A"/>
                </a:solidFill>
              </a:rPr>
              <a:t>/01/2019</a:t>
            </a:r>
          </a:p>
        </p:txBody>
      </p:sp>
      <p:cxnSp>
        <p:nvCxnSpPr>
          <p:cNvPr id="5" name="Connecteur droit 4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1063625" y="457200"/>
            <a:ext cx="7283450" cy="2227263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 rot="454615">
            <a:off x="4524375" y="5246688"/>
            <a:ext cx="127952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E46C0A"/>
                </a:solidFill>
              </a:rPr>
              <a:t>AG   2017</a:t>
            </a: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933034" y="4740876"/>
            <a:ext cx="7153275" cy="846137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NOUVEAU CADRE DU CESU </a:t>
            </a:r>
            <a:b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AU 01/01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Il ne sera désormais servi QUE aux agents ayant des enfants de moins de 6 ans qui justifient d’un mode de garde…</a:t>
            </a:r>
          </a:p>
          <a:p>
            <a:pPr algn="ctr"/>
            <a:endParaRPr lang="fr-FR" altLang="fr-FR" sz="1100" dirty="0" smtClean="0">
              <a:ea typeface="ＭＳ Ｐゴシック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ET CE SERA LA SEULE AIDE A LA GARDE D’ENFANTS…</a:t>
            </a:r>
          </a:p>
          <a:p>
            <a:pPr algn="ctr"/>
            <a:endParaRPr lang="fr-FR" altLang="fr-FR" sz="1100" dirty="0" smtClean="0">
              <a:ea typeface="ＭＳ Ｐゴシック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Les montants seront au maximum de 300€ pour l’année </a:t>
            </a:r>
            <a:r>
              <a:rPr lang="fr-FR" altLang="fr-FR" dirty="0">
                <a:ea typeface="ＭＳ Ｐゴシック" pitchFamily="34" charset="-128"/>
              </a:rPr>
              <a:t> </a:t>
            </a:r>
            <a:r>
              <a:rPr lang="fr-FR" altLang="fr-FR" dirty="0" smtClean="0">
                <a:ea typeface="ＭＳ Ｐゴシック" pitchFamily="34" charset="-128"/>
              </a:rPr>
              <a:t>bien en deçà de ceux </a:t>
            </a:r>
          </a:p>
          <a:p>
            <a:pPr marL="0" indent="0" algn="ctr">
              <a:buNone/>
            </a:pPr>
            <a:r>
              <a:rPr lang="fr-FR" altLang="fr-FR" dirty="0" smtClean="0">
                <a:ea typeface="ＭＳ Ｐゴシック" pitchFamily="34" charset="-128"/>
              </a:rPr>
              <a:t>servis en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Les prestations nationales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fr-FR" altLang="fr-FR" dirty="0" smtClean="0"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r>
              <a:rPr lang="fr-FR" altLang="fr-FR" sz="4400" b="1" dirty="0" smtClean="0">
                <a:solidFill>
                  <a:srgbClr val="FF0000"/>
                </a:solidFill>
                <a:ea typeface="ＭＳ Ｐゴシック" pitchFamily="34" charset="-128"/>
              </a:rPr>
              <a:t>Sous condition strictement de QF : si le quotient familial est supérieur à 1233, la prestation ne peut être versée.</a:t>
            </a:r>
          </a:p>
          <a:p>
            <a:endParaRPr lang="fr-FR" altLang="fr-F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la fonction publique hospitalière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Exclusion du droit aux C.E. </a:t>
            </a:r>
            <a:r>
              <a:rPr lang="fr-FR" altLang="fr-FR" dirty="0" smtClean="0"/>
              <a:t>malgré les demandes incessantes de la CGT.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u="sng" dirty="0" smtClean="0">
                <a:solidFill>
                  <a:srgbClr val="FF0000"/>
                </a:solidFill>
              </a:rPr>
              <a:t>Années 50 </a:t>
            </a:r>
            <a:r>
              <a:rPr lang="fr-FR" altLang="fr-FR" dirty="0" smtClean="0">
                <a:solidFill>
                  <a:srgbClr val="FF0000"/>
                </a:solidFill>
              </a:rPr>
              <a:t>: </a:t>
            </a:r>
          </a:p>
          <a:p>
            <a:pPr lvl="1" algn="ctr" eaLnBrk="1" hangingPunct="1"/>
            <a:r>
              <a:rPr lang="fr-FR" altLang="fr-FR" b="0" i="0" dirty="0" smtClean="0"/>
              <a:t>Développement des établissements publics de santé.</a:t>
            </a:r>
          </a:p>
          <a:p>
            <a:pPr lvl="1" algn="ctr" eaLnBrk="1" hangingPunct="1"/>
            <a:r>
              <a:rPr lang="fr-FR" altLang="fr-FR" b="0" i="0" dirty="0" smtClean="0"/>
              <a:t>Personnel clérical remplacé par personnel civil.</a:t>
            </a:r>
          </a:p>
          <a:p>
            <a:pPr lvl="1" algn="ctr" eaLnBrk="1" hangingPunct="1"/>
            <a:r>
              <a:rPr lang="fr-FR" altLang="fr-FR" b="0" i="0" dirty="0" smtClean="0"/>
              <a:t>Personnel essentiellement féminin avec grande famille ( Baby boom) et petit salaire.</a:t>
            </a:r>
            <a:endParaRPr lang="fr-FR" altLang="fr-FR" dirty="0" smtClean="0"/>
          </a:p>
          <a:p>
            <a:pPr lvl="2" algn="ctr" eaLnBrk="1" hangingPunct="1">
              <a:buFontTx/>
              <a:buNone/>
            </a:pPr>
            <a:r>
              <a:rPr lang="fr-FR" altLang="fr-FR" sz="2800" b="1" u="sng" dirty="0" smtClean="0">
                <a:solidFill>
                  <a:srgbClr val="FF0000"/>
                </a:solidFill>
              </a:rPr>
              <a:t>Rien n’est prévu en matière sociale</a:t>
            </a:r>
          </a:p>
          <a:p>
            <a:pPr lvl="1" eaLnBrk="1" hangingPunct="1"/>
            <a:endParaRPr lang="fr-FR" altLang="fr-FR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256584"/>
          </a:xfrm>
        </p:spPr>
        <p:txBody>
          <a:bodyPr/>
          <a:lstStyle/>
          <a:p>
            <a:pPr algn="ctr">
              <a:buNone/>
              <a:defRPr/>
            </a:pPr>
            <a:r>
              <a:rPr lang="fr-FR" altLang="fr-FR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Études-éducation- formation:</a:t>
            </a:r>
          </a:p>
          <a:p>
            <a:pPr algn="ctr">
              <a:buNone/>
              <a:defRPr/>
            </a:pPr>
            <a:endParaRPr lang="fr-FR" altLang="fr-FR" sz="1400" b="1" dirty="0" smtClean="0">
              <a:ea typeface="ＭＳ Ｐゴシック" panose="020B0600070205080204" pitchFamily="34" charset="-128"/>
            </a:endParaRPr>
          </a:p>
          <a:p>
            <a:pPr algn="ctr">
              <a:buNone/>
              <a:defRPr/>
            </a:pPr>
            <a:r>
              <a:rPr lang="fr-FR" altLang="fr-FR" sz="4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En </a:t>
            </a:r>
            <a:r>
              <a:rPr lang="fr-FR" altLang="fr-FR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fonction du nombre de demandes et du quotient familial inférieur à 1233.</a:t>
            </a:r>
          </a:p>
          <a:p>
            <a:pPr marL="363538" indent="0" algn="ctr" eaLnBrk="1" hangingPunct="1">
              <a:buFont typeface="Arial" pitchFamily="34" charset="0"/>
              <a:buNone/>
              <a:defRPr/>
            </a:pPr>
            <a:r>
              <a:rPr lang="fr-FR" altLang="fr-FR" sz="4000" b="1" dirty="0">
                <a:ea typeface="ＭＳ Ｐゴシック" panose="020B0600070205080204" pitchFamily="34" charset="-128"/>
              </a:rPr>
              <a:t>La prestation sera servie à partir de </a:t>
            </a:r>
            <a:r>
              <a:rPr lang="fr-FR" altLang="fr-FR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30€ par dossier</a:t>
            </a:r>
          </a:p>
          <a:p>
            <a:pPr eaLnBrk="1" hangingPunct="1">
              <a:buNone/>
              <a:defRPr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niveau régional</a:t>
            </a:r>
          </a:p>
        </p:txBody>
      </p:sp>
      <p:pic>
        <p:nvPicPr>
          <p:cNvPr id="26627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412776"/>
            <a:ext cx="64807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FR" altLang="fr-FR" sz="2200" b="1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fr-FR" altLang="fr-FR" sz="30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Vous avez un enfant de 4 à 20 ans à charge fiscale, ou non à charge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FR" altLang="fr-FR" sz="3000" b="1" dirty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1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Classe </a:t>
            </a:r>
            <a:r>
              <a:rPr lang="fr-FR" altLang="fr-FR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découverte, voyages scolaires, séjours linguistiques, culturels et éducatifs, centres de vacances, séjours à </a:t>
            </a:r>
            <a:r>
              <a:rPr lang="fr-FR" altLang="fr-FR" b="1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thème</a:t>
            </a:r>
            <a:r>
              <a:rPr lang="fr-FR" altLang="fr-FR" b="1" dirty="0" smtClean="0">
                <a:ea typeface="ＭＳ Ｐゴシック" panose="020B0600070205080204" pitchFamily="34" charset="-128"/>
              </a:rPr>
              <a:t> </a:t>
            </a:r>
            <a:r>
              <a:rPr lang="fr-FR" altLang="fr-FR" sz="2400" dirty="0">
                <a:ea typeface="ＭＳ Ｐゴシック" panose="020B0600070205080204" pitchFamily="34" charset="-128"/>
              </a:rPr>
              <a:t>(avec hébergement) </a:t>
            </a:r>
            <a:r>
              <a:rPr lang="fr-FR" altLang="fr-FR" sz="2400" dirty="0" smtClean="0">
                <a:ea typeface="ＭＳ Ｐゴシック" panose="020B0600070205080204" pitchFamily="34" charset="-128"/>
              </a:rPr>
              <a:t>: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fr-FR" altLang="fr-FR" sz="1500" dirty="0" smtClean="0">
                <a:ea typeface="ＭＳ Ｐゴシック" panose="020B0600070205080204" pitchFamily="34" charset="-128"/>
              </a:rPr>
              <a:t> </a:t>
            </a:r>
            <a:endParaRPr lang="fr-FR" altLang="fr-FR" sz="1500" dirty="0"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2800" dirty="0" smtClean="0"/>
              <a:t>En </a:t>
            </a:r>
            <a:r>
              <a:rPr lang="fr-FR" altLang="fr-FR" sz="2800" dirty="0"/>
              <a:t>fonction du QF  : </a:t>
            </a:r>
            <a:r>
              <a:rPr lang="fr-FR" altLang="fr-FR" sz="2800" dirty="0" smtClean="0"/>
              <a:t> 13,50 </a:t>
            </a:r>
            <a:r>
              <a:rPr lang="fr-FR" altLang="fr-FR" sz="2800" dirty="0"/>
              <a:t>€/jour pour QF </a:t>
            </a:r>
            <a:r>
              <a:rPr lang="fr-FR" altLang="fr-FR" sz="2800" dirty="0" smtClean="0"/>
              <a:t>578.</a:t>
            </a:r>
            <a:endParaRPr lang="fr-FR" altLang="fr-FR" sz="2800" dirty="0"/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fr-FR" altLang="fr-FR" sz="17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Centres de loisirs, </a:t>
            </a:r>
            <a:r>
              <a:rPr lang="fr-FR" altLang="fr-FR" sz="3000" dirty="0" smtClean="0">
                <a:ea typeface="ＭＳ Ｐゴシック" panose="020B0600070205080204" pitchFamily="34" charset="-128"/>
              </a:rPr>
              <a:t>(</a:t>
            </a:r>
            <a:r>
              <a:rPr lang="fr-FR" altLang="fr-FR" sz="3000" dirty="0">
                <a:ea typeface="ＭＳ Ｐゴシック" panose="020B0600070205080204" pitchFamily="34" charset="-128"/>
              </a:rPr>
              <a:t>sans hébergement) : 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endParaRPr lang="fr-FR" altLang="fr-FR" sz="1500" dirty="0" smtClean="0"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2800" dirty="0"/>
              <a:t>En fonction du QF  : </a:t>
            </a:r>
            <a:r>
              <a:rPr lang="fr-FR" altLang="fr-FR" sz="2800" dirty="0" smtClean="0"/>
              <a:t> 8,50 </a:t>
            </a:r>
            <a:r>
              <a:rPr lang="fr-FR" altLang="fr-FR" sz="2800" dirty="0"/>
              <a:t>€/jour pour QF </a:t>
            </a:r>
            <a:r>
              <a:rPr lang="fr-FR" altLang="fr-FR" sz="2800" dirty="0" smtClean="0"/>
              <a:t>578</a:t>
            </a:r>
            <a:r>
              <a:rPr lang="fr-FR" altLang="fr-FR" dirty="0" smtClean="0"/>
              <a:t>.</a:t>
            </a:r>
            <a:endParaRPr lang="fr-FR" altLang="fr-FR" dirty="0"/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marL="265113" indent="0" algn="ctr">
              <a:lnSpc>
                <a:spcPct val="90000"/>
              </a:lnSpc>
              <a:buNone/>
              <a:defRPr/>
            </a:pPr>
            <a:r>
              <a:rPr lang="fr-FR" altLang="fr-FR" sz="2800" b="1" dirty="0" smtClean="0">
                <a:solidFill>
                  <a:srgbClr val="FF0000"/>
                </a:solidFill>
              </a:rPr>
              <a:t>Cette prestation est versée jusqu’au quotient familial maximum de 1233</a:t>
            </a:r>
            <a:endParaRPr lang="fr-FR" altLang="fr-FR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3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 d’enfants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250825" y="908720"/>
            <a:ext cx="8642350" cy="5904656"/>
          </a:xfrm>
        </p:spPr>
        <p:txBody>
          <a:bodyPr>
            <a:normAutofit fontScale="25000" lnSpcReduction="20000"/>
          </a:bodyPr>
          <a:lstStyle/>
          <a:p>
            <a:pPr marL="587375" lvl="1" indent="-65088" eaLnBrk="1" hangingPunct="1">
              <a:lnSpc>
                <a:spcPct val="80000"/>
              </a:lnSpc>
              <a:buFontTx/>
              <a:buChar char="-"/>
            </a:pPr>
            <a:r>
              <a:rPr lang="fr-FR" altLang="fr-FR" sz="900" b="1" dirty="0" smtClean="0">
                <a:solidFill>
                  <a:srgbClr val="66FFFF"/>
                </a:solidFill>
              </a:rPr>
              <a:t> </a:t>
            </a:r>
          </a:p>
          <a:p>
            <a:pPr marL="1665287" lvl="1" indent="-114300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9600" b="1" dirty="0">
                <a:solidFill>
                  <a:srgbClr val="1008B8"/>
                </a:solidFill>
              </a:rPr>
              <a:t>Structure de garde pour les 0 - 3 </a:t>
            </a:r>
            <a:r>
              <a:rPr lang="fr-FR" sz="9600" b="1" dirty="0" smtClean="0">
                <a:solidFill>
                  <a:srgbClr val="1008B8"/>
                </a:solidFill>
              </a:rPr>
              <a:t>ans</a:t>
            </a:r>
          </a:p>
          <a:p>
            <a:pPr marL="522287" lvl="1" indent="0" algn="ctr">
              <a:lnSpc>
                <a:spcPct val="80000"/>
              </a:lnSpc>
              <a:buNone/>
            </a:pPr>
            <a:endParaRPr lang="fr-FR" sz="5600" b="1" dirty="0" smtClean="0">
              <a:solidFill>
                <a:srgbClr val="0066FF"/>
              </a:solidFill>
            </a:endParaRP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r>
              <a:rPr lang="fr-FR" sz="6400" dirty="0" smtClean="0"/>
              <a:t>Montant </a:t>
            </a:r>
            <a:r>
              <a:rPr lang="fr-FR" sz="6400" dirty="0"/>
              <a:t>au </a:t>
            </a:r>
            <a:r>
              <a:rPr lang="fr-FR" sz="6400" b="1" dirty="0"/>
              <a:t>quotient familial 578</a:t>
            </a:r>
            <a:r>
              <a:rPr lang="fr-FR" sz="6400" dirty="0"/>
              <a:t> : </a:t>
            </a:r>
            <a:r>
              <a:rPr lang="fr-FR" sz="6400" b="1" dirty="0"/>
              <a:t>4.75 euros</a:t>
            </a:r>
            <a:r>
              <a:rPr lang="fr-FR" sz="6400" dirty="0"/>
              <a:t> par </a:t>
            </a:r>
            <a:r>
              <a:rPr lang="fr-FR" sz="6400" dirty="0" smtClean="0"/>
              <a:t>jour.</a:t>
            </a:r>
          </a:p>
          <a:p>
            <a:pPr marL="522287" lvl="1" indent="0" algn="ctr">
              <a:lnSpc>
                <a:spcPct val="80000"/>
              </a:lnSpc>
              <a:buNone/>
            </a:pPr>
            <a:endParaRPr lang="fr-FR" sz="6000" dirty="0" smtClean="0"/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3200" b="1" dirty="0"/>
          </a:p>
          <a:p>
            <a:pPr marL="1665287" lvl="1" indent="-114300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9600" b="1" dirty="0">
                <a:solidFill>
                  <a:srgbClr val="1008B8"/>
                </a:solidFill>
              </a:rPr>
              <a:t>Structure de garde avant ou après l'école </a:t>
            </a:r>
            <a:endParaRPr lang="fr-FR" sz="9600" b="1" dirty="0" smtClean="0">
              <a:solidFill>
                <a:srgbClr val="1008B8"/>
              </a:solidFill>
            </a:endParaRPr>
          </a:p>
          <a:p>
            <a:pPr marL="522287" lvl="1" indent="0" algn="ctr">
              <a:lnSpc>
                <a:spcPct val="80000"/>
              </a:lnSpc>
              <a:buNone/>
            </a:pPr>
            <a:r>
              <a:rPr lang="fr-FR" sz="9600" b="1" dirty="0" smtClean="0">
                <a:solidFill>
                  <a:srgbClr val="1008B8"/>
                </a:solidFill>
              </a:rPr>
              <a:t>pour </a:t>
            </a:r>
            <a:r>
              <a:rPr lang="fr-FR" sz="9600" b="1" dirty="0">
                <a:solidFill>
                  <a:srgbClr val="1008B8"/>
                </a:solidFill>
              </a:rPr>
              <a:t>les 4 - 6 </a:t>
            </a:r>
            <a:r>
              <a:rPr lang="fr-FR" sz="9600" b="1" dirty="0" smtClean="0">
                <a:solidFill>
                  <a:srgbClr val="1008B8"/>
                </a:solidFill>
              </a:rPr>
              <a:t>ans</a:t>
            </a: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5600" b="1" dirty="0" smtClean="0">
              <a:solidFill>
                <a:srgbClr val="1008B8"/>
              </a:solidFill>
            </a:endParaRP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r>
              <a:rPr lang="fr-FR" sz="6400" dirty="0"/>
              <a:t>Montant au </a:t>
            </a:r>
            <a:r>
              <a:rPr lang="fr-FR" sz="6400" b="1" dirty="0"/>
              <a:t>quotient familial 578 </a:t>
            </a:r>
            <a:r>
              <a:rPr lang="fr-FR" sz="6400" dirty="0"/>
              <a:t>: </a:t>
            </a:r>
            <a:r>
              <a:rPr lang="fr-FR" sz="6400" b="1" dirty="0"/>
              <a:t>3,25 euros </a:t>
            </a:r>
            <a:r>
              <a:rPr lang="fr-FR" sz="6400" dirty="0"/>
              <a:t>par </a:t>
            </a:r>
            <a:r>
              <a:rPr lang="fr-FR" sz="6400" dirty="0" smtClean="0"/>
              <a:t>jour</a:t>
            </a:r>
            <a:r>
              <a:rPr lang="fr-FR" sz="6400" b="1" dirty="0" smtClean="0"/>
              <a:t> .</a:t>
            </a: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7000" b="1" dirty="0">
              <a:solidFill>
                <a:srgbClr val="0066FF"/>
              </a:solidFill>
            </a:endParaRPr>
          </a:p>
          <a:p>
            <a:pPr marL="1665287" lvl="1" indent="-1143000"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9600" b="1" dirty="0">
                <a:solidFill>
                  <a:srgbClr val="1008B8"/>
                </a:solidFill>
              </a:rPr>
              <a:t>Assistante maternelle agréée pour les 0 - 6 </a:t>
            </a:r>
            <a:r>
              <a:rPr lang="fr-FR" sz="9600" b="1" dirty="0" smtClean="0">
                <a:solidFill>
                  <a:srgbClr val="1008B8"/>
                </a:solidFill>
              </a:rPr>
              <a:t>ans</a:t>
            </a:r>
          </a:p>
          <a:p>
            <a:pPr marL="522287" lvl="1" indent="0" algn="ctr">
              <a:lnSpc>
                <a:spcPct val="80000"/>
              </a:lnSpc>
              <a:buNone/>
            </a:pPr>
            <a:endParaRPr lang="fr-FR" sz="5600" b="1" dirty="0" smtClean="0">
              <a:solidFill>
                <a:srgbClr val="0066FF"/>
              </a:solidFill>
            </a:endParaRPr>
          </a:p>
          <a:p>
            <a:pPr marL="0" indent="0" algn="ctr">
              <a:buNone/>
            </a:pPr>
            <a:r>
              <a:rPr lang="fr-FR" sz="6000" dirty="0" smtClean="0"/>
              <a:t>             -Montant </a:t>
            </a:r>
            <a:r>
              <a:rPr lang="fr-FR" sz="6000" dirty="0"/>
              <a:t>au </a:t>
            </a:r>
            <a:r>
              <a:rPr lang="fr-FR" sz="6000" b="1" dirty="0"/>
              <a:t>quotient familial 578</a:t>
            </a:r>
            <a:r>
              <a:rPr lang="fr-FR" sz="6000" dirty="0"/>
              <a:t> : </a:t>
            </a:r>
            <a:r>
              <a:rPr lang="fr-FR" sz="6000" dirty="0" smtClean="0"/>
              <a:t>- </a:t>
            </a:r>
            <a:r>
              <a:rPr lang="fr-FR" sz="6400" b="1" dirty="0" smtClean="0"/>
              <a:t>4,75 </a:t>
            </a:r>
            <a:r>
              <a:rPr lang="fr-FR" sz="6400" b="1" dirty="0"/>
              <a:t>euros</a:t>
            </a:r>
            <a:r>
              <a:rPr lang="fr-FR" sz="6400" dirty="0"/>
              <a:t> par </a:t>
            </a:r>
            <a:r>
              <a:rPr lang="fr-FR" sz="6400" dirty="0" smtClean="0"/>
              <a:t>jour </a:t>
            </a:r>
            <a:r>
              <a:rPr lang="fr-FR" sz="6400" dirty="0"/>
              <a:t>pour la garde de l'enfant jusqu'à 3 ans,</a:t>
            </a:r>
          </a:p>
          <a:p>
            <a:pPr marL="457200" lvl="1" indent="0" algn="ctr">
              <a:buNone/>
            </a:pPr>
            <a:r>
              <a:rPr lang="fr-FR" sz="6400" b="1" dirty="0" smtClean="0"/>
              <a:t>                                                              -  3,25 </a:t>
            </a:r>
            <a:r>
              <a:rPr lang="fr-FR" sz="6400" b="1" dirty="0"/>
              <a:t>euros</a:t>
            </a:r>
            <a:r>
              <a:rPr lang="fr-FR" sz="6400" dirty="0"/>
              <a:t> par </a:t>
            </a:r>
            <a:r>
              <a:rPr lang="fr-FR" sz="6400" dirty="0" smtClean="0"/>
              <a:t>jour </a:t>
            </a:r>
            <a:r>
              <a:rPr lang="fr-FR" sz="6400" dirty="0"/>
              <a:t>pour la garde de l'enfant de 4 à 6 ans.</a:t>
            </a:r>
          </a:p>
          <a:p>
            <a:pPr marL="0" indent="0" algn="ctr">
              <a:buNone/>
            </a:pPr>
            <a:endParaRPr lang="fr-FR" sz="6000" b="1" dirty="0"/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FR" sz="9200" b="1" dirty="0" smtClean="0">
                <a:solidFill>
                  <a:srgbClr val="1008B8"/>
                </a:solidFill>
              </a:rPr>
              <a:t>Garde </a:t>
            </a:r>
            <a:r>
              <a:rPr lang="fr-FR" sz="9200" b="1" dirty="0">
                <a:solidFill>
                  <a:srgbClr val="1008B8"/>
                </a:solidFill>
              </a:rPr>
              <a:t>avant ou après l'école pour les 7 à 11 </a:t>
            </a:r>
            <a:r>
              <a:rPr lang="fr-FR" sz="9200" b="1" dirty="0" smtClean="0">
                <a:solidFill>
                  <a:srgbClr val="1008B8"/>
                </a:solidFill>
              </a:rPr>
              <a:t>ans</a:t>
            </a:r>
          </a:p>
          <a:p>
            <a:pPr marL="0" indent="0" algn="ctr">
              <a:buNone/>
            </a:pPr>
            <a:endParaRPr lang="fr-FR" sz="5600" b="1" dirty="0" smtClean="0">
              <a:solidFill>
                <a:srgbClr val="1008B8"/>
              </a:solidFill>
            </a:endParaRPr>
          </a:p>
          <a:p>
            <a:pPr marL="0" indent="0" algn="ctr">
              <a:buNone/>
            </a:pPr>
            <a:r>
              <a:rPr lang="fr-FR" sz="7400" dirty="0" smtClean="0"/>
              <a:t>       -</a:t>
            </a:r>
            <a:r>
              <a:rPr lang="fr-FR" sz="6400" dirty="0" smtClean="0"/>
              <a:t>Montant </a:t>
            </a:r>
            <a:r>
              <a:rPr lang="fr-FR" sz="6400" dirty="0"/>
              <a:t>au </a:t>
            </a:r>
            <a:r>
              <a:rPr lang="fr-FR" sz="6400" b="1" dirty="0"/>
              <a:t>quotient familial 578</a:t>
            </a:r>
            <a:r>
              <a:rPr lang="fr-FR" sz="6400" dirty="0"/>
              <a:t> : </a:t>
            </a:r>
            <a:r>
              <a:rPr lang="fr-FR" sz="6400" b="1" dirty="0" smtClean="0"/>
              <a:t>3,25 </a:t>
            </a:r>
            <a:r>
              <a:rPr lang="fr-FR" sz="6400" b="1" dirty="0"/>
              <a:t>euros</a:t>
            </a:r>
            <a:r>
              <a:rPr lang="fr-FR" sz="6400" dirty="0"/>
              <a:t> par </a:t>
            </a:r>
            <a:r>
              <a:rPr lang="fr-FR" sz="6400" dirty="0" smtClean="0"/>
              <a:t>jour</a:t>
            </a:r>
          </a:p>
          <a:p>
            <a:pPr marL="522287" lvl="1" indent="0" algn="ctr">
              <a:lnSpc>
                <a:spcPct val="80000"/>
              </a:lnSpc>
              <a:buNone/>
            </a:pPr>
            <a:endParaRPr lang="fr-FR" sz="5600" b="1" dirty="0"/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5600" b="1" dirty="0"/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r>
              <a:rPr lang="fr-FR" sz="6400" b="1" dirty="0">
                <a:solidFill>
                  <a:srgbClr val="FF0000"/>
                </a:solidFill>
              </a:rPr>
              <a:t>Cette prestation est versée jusqu'au quotient familial maximum de 1233</a:t>
            </a:r>
            <a:r>
              <a:rPr lang="fr-FR" sz="6400" b="1" dirty="0" smtClean="0">
                <a:solidFill>
                  <a:srgbClr val="FF0000"/>
                </a:solidFill>
              </a:rPr>
              <a:t>.</a:t>
            </a:r>
          </a:p>
          <a:p>
            <a:pPr marL="587375" lvl="1" indent="-65088" algn="ctr">
              <a:lnSpc>
                <a:spcPct val="80000"/>
              </a:lnSpc>
              <a:buFontTx/>
              <a:buChar char="-"/>
            </a:pPr>
            <a:endParaRPr lang="fr-FR" sz="5600" b="1" dirty="0"/>
          </a:p>
          <a:p>
            <a:pPr marL="522287" lvl="1" indent="0" algn="ctr" eaLnBrk="1" hangingPunct="1">
              <a:lnSpc>
                <a:spcPct val="80000"/>
              </a:lnSpc>
              <a:buNone/>
            </a:pPr>
            <a:endParaRPr lang="fr-FR" altLang="fr-FR" sz="5600" dirty="0" smtClean="0"/>
          </a:p>
          <a:p>
            <a:pPr lvl="2" algn="ctr">
              <a:lnSpc>
                <a:spcPct val="80000"/>
              </a:lnSpc>
              <a:buNone/>
            </a:pPr>
            <a:r>
              <a:rPr lang="fr-FR" sz="7200" b="1" dirty="0">
                <a:solidFill>
                  <a:srgbClr val="7030A0"/>
                </a:solidFill>
              </a:rPr>
              <a:t>Les prestations Garde sont cumulables entre elles, pour une même période, dans la limite de 226 jours par an et par enfant.</a:t>
            </a:r>
            <a:endParaRPr lang="fr-FR" altLang="fr-FR" sz="7200" b="1" dirty="0" smtClean="0">
              <a:solidFill>
                <a:srgbClr val="7030A0"/>
              </a:solidFill>
            </a:endParaRPr>
          </a:p>
          <a:p>
            <a:pPr lvl="2" algn="ctr" eaLnBrk="1" hangingPunct="1">
              <a:lnSpc>
                <a:spcPct val="80000"/>
              </a:lnSpc>
              <a:buFontTx/>
              <a:buNone/>
            </a:pPr>
            <a:endParaRPr lang="fr-FR" altLang="fr-FR" sz="5600" dirty="0" smtClean="0">
              <a:solidFill>
                <a:srgbClr val="7030A0"/>
              </a:solidFill>
            </a:endParaRPr>
          </a:p>
          <a:p>
            <a:pPr lvl="2" algn="ctr" eaLnBrk="1" hangingPunct="1">
              <a:lnSpc>
                <a:spcPct val="80000"/>
              </a:lnSpc>
              <a:buFontTx/>
              <a:buNone/>
            </a:pPr>
            <a:endParaRPr lang="fr-FR" altLang="fr-FR" sz="5600" dirty="0" smtClean="0">
              <a:solidFill>
                <a:srgbClr val="7030A0"/>
              </a:solidFill>
            </a:endParaRPr>
          </a:p>
          <a:p>
            <a:pPr marL="587375" lvl="1" indent="-65088" eaLnBrk="1" hangingPunct="1">
              <a:lnSpc>
                <a:spcPct val="80000"/>
              </a:lnSpc>
              <a:buFontTx/>
              <a:buNone/>
            </a:pPr>
            <a:endParaRPr lang="fr-FR" altLang="fr-FR" sz="5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23863"/>
            <a:ext cx="8229600" cy="57023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800" dirty="0"/>
              <a:t> </a:t>
            </a:r>
            <a:r>
              <a:rPr lang="fr-FR" sz="2800" b="1" dirty="0" smtClean="0">
                <a:solidFill>
                  <a:srgbClr val="0066FF"/>
                </a:solidFill>
              </a:rPr>
              <a:t>Les </a:t>
            </a:r>
            <a:r>
              <a:rPr lang="fr-FR" sz="2800" b="1" dirty="0">
                <a:solidFill>
                  <a:srgbClr val="0066FF"/>
                </a:solidFill>
              </a:rPr>
              <a:t>montants de base indiqués pour les prestations soumises à Quotient </a:t>
            </a:r>
            <a:r>
              <a:rPr lang="fr-FR" sz="2800" b="1" dirty="0" smtClean="0">
                <a:solidFill>
                  <a:srgbClr val="0066FF"/>
                </a:solidFill>
              </a:rPr>
              <a:t>Familial </a:t>
            </a:r>
            <a:r>
              <a:rPr lang="fr-FR" sz="2800" b="1" dirty="0">
                <a:solidFill>
                  <a:srgbClr val="0066FF"/>
                </a:solidFill>
              </a:rPr>
              <a:t>sont donnés pour le QF 578</a:t>
            </a:r>
          </a:p>
          <a:p>
            <a:pPr eaLnBrk="1" hangingPunct="1">
              <a:buFontTx/>
              <a:buNone/>
              <a:defRPr/>
            </a:pPr>
            <a:r>
              <a:rPr lang="fr-FR" sz="1400" dirty="0"/>
              <a:t>	</a:t>
            </a:r>
            <a:r>
              <a:rPr lang="fr-FR" sz="1600" dirty="0"/>
              <a:t>La somme versée peut donc être inférieure, mais elle peut également être supérieure (si le QF est inférieur à 578) </a:t>
            </a:r>
          </a:p>
          <a:p>
            <a:pPr marL="285750" lvl="1" eaLnBrk="1" hangingPunct="1">
              <a:buFont typeface="Arial" charset="0"/>
              <a:buNone/>
              <a:defRPr/>
            </a:pPr>
            <a:endParaRPr lang="fr-FR" sz="2400" dirty="0"/>
          </a:p>
          <a:p>
            <a:pPr marL="342900" lvl="1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Equation 2018 :</a:t>
            </a:r>
          </a:p>
          <a:p>
            <a:pPr marL="285750" lvl="1" eaLnBrk="1" hangingPunct="1">
              <a:buFont typeface="Arial" charset="0"/>
              <a:buNone/>
              <a:defRPr/>
            </a:pPr>
            <a:r>
              <a:rPr lang="fr-FR" sz="2400" u="sng" dirty="0"/>
              <a:t>1233 – QF de l’agent</a:t>
            </a:r>
            <a:r>
              <a:rPr lang="fr-FR" sz="2400" dirty="0"/>
              <a:t>    = X% du montant de base de la prestation              	6,55		</a:t>
            </a:r>
            <a:r>
              <a:rPr lang="fr-FR" sz="2400" dirty="0" smtClean="0"/>
              <a:t>     (</a:t>
            </a:r>
            <a:r>
              <a:rPr lang="fr-FR" sz="2400" dirty="0"/>
              <a:t>de 0 à 150% du montant de base)</a:t>
            </a:r>
            <a:endParaRPr lang="fr-FR" sz="2400" u="sng" dirty="0"/>
          </a:p>
          <a:p>
            <a:pPr lvl="1" eaLnBrk="1" hangingPunct="1">
              <a:buFont typeface="Arial" charset="0"/>
              <a:buNone/>
              <a:defRPr/>
            </a:pPr>
            <a:endParaRPr lang="fr-FR" sz="2400" dirty="0"/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FF0000"/>
                </a:solidFill>
              </a:rPr>
              <a:t>Où trouver son QF ?</a:t>
            </a:r>
          </a:p>
          <a:p>
            <a:pPr marL="0" indent="0" algn="ctr" eaLnBrk="1" hangingPunct="1">
              <a:buNone/>
              <a:defRPr/>
            </a:pPr>
            <a:r>
              <a:rPr lang="fr-FR" sz="2400" dirty="0"/>
              <a:t>	- sur l’accès agent du site internet CGOS 	</a:t>
            </a:r>
          </a:p>
          <a:p>
            <a:pPr algn="ctr" eaLnBrk="1" hangingPunct="1">
              <a:buFontTx/>
              <a:buNone/>
              <a:defRPr/>
            </a:pPr>
            <a:r>
              <a:rPr lang="fr-FR" sz="2400" dirty="0"/>
              <a:t>     - auprès du correspondant de son établissement,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fr-FR" sz="2400" dirty="0"/>
              <a:t>	-auprès de la délégation </a:t>
            </a:r>
            <a:r>
              <a:rPr lang="fr-FR" sz="2400" dirty="0" smtClean="0"/>
              <a:t>Rhône-Alpes,</a:t>
            </a:r>
            <a:endParaRPr lang="fr-FR" sz="2400" dirty="0"/>
          </a:p>
          <a:p>
            <a:pPr eaLnBrk="1" hangingPunct="1">
              <a:buFontTx/>
              <a:buNone/>
              <a:defRPr/>
            </a:pPr>
            <a:endParaRPr lang="fr-FR" sz="2400" dirty="0"/>
          </a:p>
          <a:p>
            <a:pPr eaLnBrk="1" hangingPunct="1">
              <a:buFontTx/>
              <a:buNone/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871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z="3200" dirty="0" smtClean="0">
              <a:ea typeface="ＭＳ Ｐゴシック" pitchFamily="34" charset="-128"/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3000" b="1" dirty="0" smtClean="0">
                <a:solidFill>
                  <a:srgbClr val="FF0000"/>
                </a:solidFill>
                <a:ea typeface="ＭＳ Ｐゴシック" pitchFamily="34" charset="-128"/>
              </a:rPr>
              <a:t>Aide exceptionnelle non remboursable :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3000" dirty="0" smtClean="0">
                <a:ea typeface="ＭＳ Ｐゴシック" pitchFamily="34" charset="-128"/>
              </a:rPr>
              <a:t>1500€ maximum. L’accord ou le refus et son montant sont déterminés en Commission permanente des aides et secours 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3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Aide exceptionnelle non remboursable handicap </a:t>
            </a:r>
            <a:r>
              <a:rPr lang="fr-FR" altLang="fr-FR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fr-FR" altLang="fr-FR" dirty="0" smtClean="0">
                <a:ea typeface="ＭＳ Ｐゴシック" pitchFamily="34" charset="-128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1500€  maximum décidé en Commission permanente des aides et secours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sz="3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1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5275"/>
            <a:ext cx="8229600" cy="619442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Aide exceptionnelle remboursable : </a:t>
            </a:r>
            <a:endParaRPr lang="fr-FR" altLang="fr-FR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Maximum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8000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€ par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foyer </a:t>
            </a:r>
            <a:endParaRPr lang="fr-FR" altLang="fr-FR" b="1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ea typeface="ＭＳ Ｐゴシック" panose="020B0600070205080204" pitchFamily="34" charset="-128"/>
              </a:rPr>
              <a:t>(</a:t>
            </a:r>
            <a:r>
              <a:rPr lang="fr-FR" altLang="fr-FR" dirty="0">
                <a:ea typeface="ＭＳ Ｐゴシック" panose="020B0600070205080204" pitchFamily="34" charset="-128"/>
              </a:rPr>
              <a:t>Fond Social au Logement éventuel inclus)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	</a:t>
            </a:r>
            <a:r>
              <a:rPr lang="fr-FR" altLang="fr-FR" sz="2800" dirty="0">
                <a:ea typeface="ＭＳ Ｐゴシック" panose="020B0600070205080204" pitchFamily="34" charset="-128"/>
              </a:rPr>
              <a:t>Ex : je bénéficie d’une aide remboursable au déménagement (</a:t>
            </a:r>
            <a:r>
              <a:rPr lang="fr-FR" altLang="fr-FR" sz="2800" dirty="0" smtClean="0">
                <a:ea typeface="ＭＳ Ｐゴシック" panose="020B0600070205080204" pitchFamily="34" charset="-128"/>
              </a:rPr>
              <a:t>FSL) de 1200€ et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dirty="0" smtClean="0">
                <a:ea typeface="ＭＳ Ｐゴシック" panose="020B0600070205080204" pitchFamily="34" charset="-128"/>
              </a:rPr>
              <a:t>j’ai </a:t>
            </a:r>
            <a:r>
              <a:rPr lang="fr-FR" altLang="fr-FR" sz="2800" dirty="0">
                <a:ea typeface="ＭＳ Ｐゴシック" panose="020B0600070205080204" pitchFamily="34" charset="-128"/>
              </a:rPr>
              <a:t>besoin de changer ma voiture.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Je peux bénéficier d’une aide remboursable de 6800€ maximum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b="1" dirty="0">
                <a:ea typeface="ＭＳ Ｐゴシック" panose="020B0600070205080204" pitchFamily="34" charset="-128"/>
              </a:rPr>
              <a:t>EN FONCTION DE MA SITUATION</a:t>
            </a:r>
            <a:r>
              <a:rPr lang="fr-FR" altLang="fr-FR" sz="2800" dirty="0">
                <a:ea typeface="ＭＳ Ｐゴシック" panose="020B0600070205080204" pitchFamily="34" charset="-128"/>
              </a:rPr>
              <a:t>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 donc la demande est soumise à la Commission Permanente des Aides et secours.</a:t>
            </a:r>
            <a:endParaRPr lang="fr-FR" altLang="fr-FR" sz="2800" b="1" dirty="0">
              <a:ea typeface="ＭＳ Ｐゴシック" panose="020B0600070205080204" pitchFamily="34" charset="-128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	Montant total de mon aide = 8000€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7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88641"/>
            <a:ext cx="8435975" cy="66693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olidFill>
                  <a:srgbClr val="FF0000"/>
                </a:solidFill>
              </a:rPr>
              <a:t>Chèque culture : </a:t>
            </a:r>
            <a:r>
              <a:rPr lang="fr-FR" altLang="fr-FR" sz="2000" dirty="0" smtClean="0"/>
              <a:t>une commande par an de 75 ou 150 € avec un abondement de 50 % du CGOS.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Sports-Loisirs-Culture Enfants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: </a:t>
            </a:r>
            <a:r>
              <a:rPr lang="fr-FR" sz="2000" dirty="0"/>
              <a:t>Cette prestation est versée aux agents en activité pour les aider à financer la pratique d'une activité sportive, de loisirs ou culturelle de leurs enfants </a:t>
            </a:r>
            <a:r>
              <a:rPr lang="fr-FR" sz="2000" b="1" dirty="0"/>
              <a:t>âgés de 6 à 16 ans inclus</a:t>
            </a:r>
            <a:r>
              <a:rPr lang="fr-FR" sz="2000" b="1" dirty="0" smtClean="0"/>
              <a:t>. </a:t>
            </a:r>
            <a:r>
              <a:rPr lang="fr-FR" sz="2000" dirty="0"/>
              <a:t>Versement </a:t>
            </a:r>
            <a:r>
              <a:rPr lang="fr-FR" sz="2000" b="1" dirty="0"/>
              <a:t>une seule fois par an et par enfant</a:t>
            </a:r>
            <a:r>
              <a:rPr lang="fr-FR" sz="2000" dirty="0"/>
              <a:t> pour une ou plusieurs activités.</a:t>
            </a:r>
          </a:p>
          <a:p>
            <a:r>
              <a:rPr lang="fr-FR" sz="2000" dirty="0"/>
              <a:t>Remboursement partiel des frais engagés </a:t>
            </a:r>
            <a:r>
              <a:rPr lang="fr-FR" sz="2000" b="1" dirty="0"/>
              <a:t>dans la limite de 80 % de la dépense.</a:t>
            </a:r>
            <a:endParaRPr lang="fr-FR" sz="2000" dirty="0"/>
          </a:p>
          <a:p>
            <a:r>
              <a:rPr lang="fr-FR" sz="2000" dirty="0"/>
              <a:t>Si les frais engagés sont inférieurs à </a:t>
            </a:r>
            <a:r>
              <a:rPr lang="fr-FR" sz="2000" b="1" dirty="0"/>
              <a:t>20 €</a:t>
            </a:r>
            <a:r>
              <a:rPr lang="fr-FR" sz="2000" dirty="0"/>
              <a:t>, aucun versement ne sera effectué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sz="2000" b="1" dirty="0" smtClean="0"/>
          </a:p>
          <a:p>
            <a:pPr marL="0" indent="0">
              <a:lnSpc>
                <a:spcPct val="80000"/>
              </a:lnSpc>
              <a:buNone/>
            </a:pPr>
            <a:endParaRPr lang="fr-FR" altLang="fr-FR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olidFill>
                  <a:srgbClr val="FF0000"/>
                </a:solidFill>
              </a:rPr>
              <a:t>Billetterie : </a:t>
            </a:r>
            <a:r>
              <a:rPr lang="fr-FR" altLang="fr-FR" sz="2000" dirty="0" smtClean="0"/>
              <a:t>programmation et tarifs annoncés sur flash pour les spectacles. Les entrées des parcs sont non datées et valables le jour de votre choix.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olidFill>
                  <a:srgbClr val="FF0000"/>
                </a:solidFill>
              </a:rPr>
              <a:t>Programmation de week-ends et loisirs : </a:t>
            </a:r>
            <a:r>
              <a:rPr lang="fr-FR" altLang="fr-FR" sz="2000" dirty="0" smtClean="0"/>
              <a:t>programmation annoncée par flash. Certains sont soumis à conditions de ressources (vacances sociales).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sz="2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sz="11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dirty="0" smtClean="0">
              <a:solidFill>
                <a:schemeClr val="hlin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4448796" cy="127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87849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Epargne </a:t>
            </a:r>
            <a:r>
              <a:rPr lang="fr-FR" sz="3600" b="1" dirty="0" smtClean="0">
                <a:solidFill>
                  <a:srgbClr val="FF0000"/>
                </a:solidFill>
              </a:rPr>
              <a:t>chèques-vacances</a:t>
            </a:r>
          </a:p>
          <a:p>
            <a:pPr algn="ctr"/>
            <a:endParaRPr lang="fr-FR" sz="3200" b="1" dirty="0">
              <a:solidFill>
                <a:srgbClr val="FF00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400" b="1" dirty="0"/>
              <a:t>Cette prestation vous est versée chaque année, sous forme de chèques-vacances, après constitution d’une épargne</a:t>
            </a:r>
            <a:r>
              <a:rPr lang="fr-FR" sz="2400" b="1" dirty="0" smtClean="0"/>
              <a:t>.</a:t>
            </a:r>
          </a:p>
          <a:p>
            <a:pPr algn="ctr"/>
            <a:endParaRPr lang="fr-FR" sz="2000" b="1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400" dirty="0" smtClean="0"/>
              <a:t> </a:t>
            </a:r>
            <a:r>
              <a:rPr lang="fr-FR" sz="2000" dirty="0"/>
              <a:t>Vous choisissez le montant à épargner entre 30 euros et 120 euros par mois.</a:t>
            </a:r>
          </a:p>
          <a:p>
            <a:pPr algn="ctr"/>
            <a:r>
              <a:rPr lang="fr-FR" sz="2000" dirty="0"/>
              <a:t>Votre épargne est limitée à 480 euros maximum</a:t>
            </a:r>
            <a:r>
              <a:rPr lang="fr-FR" sz="2000" dirty="0" smtClean="0"/>
              <a:t>.</a:t>
            </a:r>
          </a:p>
          <a:p>
            <a:pPr algn="ctr"/>
            <a:endParaRPr lang="fr-FR" sz="20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</a:rPr>
              <a:t>Son </a:t>
            </a:r>
            <a:r>
              <a:rPr lang="fr-FR" sz="2000" b="1" dirty="0">
                <a:solidFill>
                  <a:srgbClr val="FF0000"/>
                </a:solidFill>
              </a:rPr>
              <a:t>montant dépend de votre épargne et de votre quotient familial. Si votre quotient familial est supérieur à 1020 ou si votre avis d’impôt sur les revenus n’a pas été joint au dossier C.G.O.S, la prestation minimum vous est versée.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algn="ctr"/>
            <a:endParaRPr lang="fr-FR" sz="3600" b="1" dirty="0">
              <a:solidFill>
                <a:srgbClr val="FF0000"/>
              </a:solidFill>
            </a:endParaRPr>
          </a:p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  <a:p>
            <a:pPr algn="ctr"/>
            <a:endParaRPr lang="fr-FR" sz="3600" b="1" dirty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81128"/>
            <a:ext cx="5256584" cy="19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280920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6600" b="1" dirty="0">
                <a:solidFill>
                  <a:srgbClr val="FF0000"/>
                </a:solidFill>
              </a:rPr>
              <a:t>Le CESU</a:t>
            </a:r>
            <a:endParaRPr lang="fr-FR" altLang="fr-FR" sz="6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400" b="1" dirty="0"/>
              <a:t>Le CESU, entièrement préfinancé, est utilisable pour tous types de services à la personne (garde d’enfants notamment, soutien scolaire, ménage…). Il est ouvert aux agents en activité, quel que soit leur quotient familial 2018</a:t>
            </a:r>
            <a:endParaRPr lang="fr-FR" altLang="fr-FR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/>
              <a:t>Le </a:t>
            </a:r>
            <a:r>
              <a:rPr lang="fr-FR" sz="2400" b="1" dirty="0"/>
              <a:t>montant annuel des CESU est déterminé en fonction de votre quotient familial 2018</a:t>
            </a:r>
            <a:r>
              <a:rPr lang="fr-FR" sz="2400" b="1" dirty="0" smtClean="0"/>
              <a:t>.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fr-FR" altLang="fr-FR" sz="1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FR" altLang="fr-FR" sz="1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FR" altLang="fr-FR" sz="1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FR" altLang="fr-FR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4" y="4149080"/>
            <a:ext cx="504056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du CGOS </a:t>
            </a:r>
            <a:br>
              <a:rPr lang="fr-FR" alt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(Comité de Gestion des Œuvres sociales)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0" i="0" dirty="0" smtClean="0"/>
              <a:t>Les personnels deviennent de plus en plus demandeurs d’égalité de traitement privé/public.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0" i="0" dirty="0" smtClean="0"/>
              <a:t>Devant la pression le ministère cherche une solution.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fr-FR" altLang="fr-FR" b="1" i="0" dirty="0" smtClean="0">
                <a:solidFill>
                  <a:srgbClr val="FF0000"/>
                </a:solidFill>
              </a:rPr>
              <a:t>La CGT propose la structure CE </a:t>
            </a:r>
            <a:r>
              <a:rPr lang="fr-FR" altLang="fr-FR" b="0" i="0" dirty="0" smtClean="0"/>
              <a:t>:</a:t>
            </a:r>
          </a:p>
          <a:p>
            <a:pPr lvl="2" algn="ctr" eaLnBrk="1" hangingPunct="1">
              <a:buFont typeface="Wingdings" panose="05000000000000000000" pitchFamily="2" charset="2"/>
              <a:buChar char="q"/>
            </a:pPr>
            <a:r>
              <a:rPr lang="fr-FR" altLang="fr-FR" b="1" i="0" dirty="0" smtClean="0">
                <a:solidFill>
                  <a:srgbClr val="FF0000"/>
                </a:solidFill>
              </a:rPr>
              <a:t>REFUS du ministère </a:t>
            </a:r>
            <a:r>
              <a:rPr lang="fr-FR" altLang="fr-FR" b="1" i="0" dirty="0" smtClean="0"/>
              <a:t>: « il n’est pas question de donner la gestion d’argent public à des salariés »</a:t>
            </a:r>
          </a:p>
          <a:p>
            <a:pPr lvl="2" algn="ctr" eaLnBrk="1" hangingPunct="1">
              <a:buFontTx/>
              <a:buNone/>
            </a:pPr>
            <a:endParaRPr lang="fr-FR" altLang="fr-FR" sz="1700" b="1" i="0" dirty="0" smtClean="0"/>
          </a:p>
          <a:p>
            <a:pPr lvl="2" algn="ctr" eaLnBrk="1" hangingPunct="1">
              <a:buFontTx/>
              <a:buNone/>
            </a:pPr>
            <a:r>
              <a:rPr lang="fr-FR" altLang="fr-FR" sz="3500" b="1" u="sng" dirty="0" smtClean="0">
                <a:solidFill>
                  <a:srgbClr val="FF0000"/>
                </a:solidFill>
              </a:rPr>
              <a:t>1960 : le ministère crée le Comité de Gestion des œuvres Sociales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12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avantages conso :</a:t>
            </a:r>
            <a:b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2700" dirty="0" smtClean="0"/>
              <a:t>voir dans CGOS mag, brochures Avantage – Conso </a:t>
            </a:r>
            <a:br>
              <a:rPr lang="fr-FR" altLang="fr-FR" sz="2700" dirty="0" smtClean="0"/>
            </a:br>
            <a:r>
              <a:rPr lang="fr-FR" altLang="fr-FR" sz="2700" dirty="0" smtClean="0"/>
              <a:t>et sur le site internet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348881"/>
            <a:ext cx="8229600" cy="331236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Cartes et chèques de réductions.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2400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Abonnement à certains magazines.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endParaRPr lang="fr-FR" altLang="fr-FR" sz="2400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Voitures neuves et d’occasion. 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endParaRPr lang="fr-FR" altLang="fr-FR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2400" b="1" dirty="0" smtClean="0">
                <a:solidFill>
                  <a:srgbClr val="FF0000"/>
                </a:solidFill>
              </a:rPr>
              <a:t>Pas d’intervention financière de la part du CGOS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4784"/>
            <a:ext cx="91094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8000" b="1" dirty="0">
                <a:solidFill>
                  <a:srgbClr val="FF0000"/>
                </a:solidFill>
              </a:rPr>
              <a:t>Ce que défend la CGT </a:t>
            </a:r>
            <a:br>
              <a:rPr lang="fr-FR" altLang="fr-FR" sz="8000" b="1" dirty="0">
                <a:solidFill>
                  <a:srgbClr val="FF0000"/>
                </a:solidFill>
              </a:rPr>
            </a:br>
            <a:r>
              <a:rPr lang="fr-FR" altLang="fr-FR" sz="8000" b="1" dirty="0">
                <a:solidFill>
                  <a:srgbClr val="FF0000"/>
                </a:solidFill>
              </a:rPr>
              <a:t>au CGOS</a:t>
            </a:r>
            <a:endParaRPr lang="fr-FR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160240"/>
          </a:xfrm>
        </p:spPr>
        <p:txBody>
          <a:bodyPr>
            <a:normAutofit/>
          </a:bodyPr>
          <a:lstStyle/>
          <a:p>
            <a:pPr marL="265113" indent="0">
              <a:lnSpc>
                <a:spcPct val="90000"/>
              </a:lnSpc>
              <a:defRPr/>
            </a:pPr>
            <a:r>
              <a:rPr lang="fr-FR" altLang="fr-FR" b="1" dirty="0">
                <a:solidFill>
                  <a:srgbClr val="FF0000"/>
                </a:solidFill>
              </a:rPr>
              <a:t>La CGT défend les valeurs de vacances, loisirs et culture pour tous. </a:t>
            </a:r>
          </a:p>
        </p:txBody>
      </p:sp>
      <p:sp>
        <p:nvSpPr>
          <p:cNvPr id="32771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916313"/>
          </a:xfrm>
        </p:spPr>
        <p:txBody>
          <a:bodyPr>
            <a:normAutofit/>
          </a:bodyPr>
          <a:lstStyle/>
          <a:p>
            <a:pPr marL="265113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11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1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14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Une répartition équitable des prestations,</a:t>
            </a:r>
          </a:p>
          <a:p>
            <a:pPr marL="265113" indent="0"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fr-FR" altLang="fr-FR" dirty="0" smtClean="0">
                <a:ea typeface="ＭＳ Ｐゴシック" panose="020B0600070205080204" pitchFamily="34" charset="-128"/>
              </a:rPr>
              <a:t> Seule </a:t>
            </a:r>
            <a:r>
              <a:rPr lang="fr-FR" altLang="fr-FR" dirty="0">
                <a:ea typeface="ＭＳ Ｐゴシック" panose="020B0600070205080204" pitchFamily="34" charset="-128"/>
              </a:rPr>
              <a:t>la CGT défend les versements selon la </a:t>
            </a:r>
            <a:r>
              <a:rPr lang="fr-FR" altLang="fr-FR" dirty="0" smtClean="0">
                <a:ea typeface="ＭＳ Ｐゴシック" panose="020B0600070205080204" pitchFamily="34" charset="-128"/>
              </a:rPr>
              <a:t>  courbe </a:t>
            </a:r>
            <a:r>
              <a:rPr lang="fr-FR" altLang="fr-FR" dirty="0">
                <a:ea typeface="ＭＳ Ｐゴシック" panose="020B0600070205080204" pitchFamily="34" charset="-128"/>
              </a:rPr>
              <a:t>de QF, la plus juste et la plus équitable, les tranches de QF ayant des effets de seuil (comme les impôts)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FR" altLang="fr-FR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4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28688"/>
            <a:ext cx="8229600" cy="51974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Une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organisation type CE ou CCE </a:t>
            </a:r>
            <a:r>
              <a:rPr lang="fr-FR" altLang="fr-FR" dirty="0">
                <a:ea typeface="ＭＳ Ｐゴシック" panose="020B0600070205080204" pitchFamily="34" charset="-128"/>
              </a:rPr>
              <a:t>pour une politique sociale au plus près de salariés avec une mutualisation nationale : </a:t>
            </a:r>
          </a:p>
          <a:p>
            <a:pPr marL="354013" indent="0" algn="ctr" eaLnBrk="1" hangingPunct="1">
              <a:buFont typeface="Arial" pitchFamily="34" charset="0"/>
              <a:buNone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seule la CGT est contre la gestion paritaire du CGOS</a:t>
            </a:r>
          </a:p>
          <a:p>
            <a:pPr algn="ctr" eaLnBrk="1" hangingPunct="1">
              <a:buFontTx/>
              <a:buChar char="-"/>
              <a:defRPr/>
            </a:pPr>
            <a:endParaRPr lang="fr-FR" altLang="fr-FR" sz="12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Un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déplafonnement des cotisations </a:t>
            </a:r>
            <a:r>
              <a:rPr lang="fr-FR" altLang="fr-FR" dirty="0">
                <a:ea typeface="ＭＳ Ｐゴシック" panose="020B0600070205080204" pitchFamily="34" charset="-128"/>
              </a:rPr>
              <a:t>(actuellement sur la base de l’indice 489 brut, donc 422 majoré = infirmière entre le 2</a:t>
            </a:r>
            <a:r>
              <a:rPr lang="fr-FR" altLang="fr-FR" baseline="30000" dirty="0">
                <a:ea typeface="ＭＳ Ｐゴシック" panose="020B0600070205080204" pitchFamily="34" charset="-128"/>
              </a:rPr>
              <a:t>e</a:t>
            </a:r>
            <a:r>
              <a:rPr lang="fr-FR" altLang="fr-FR" dirty="0">
                <a:ea typeface="ＭＳ Ｐゴシック" panose="020B0600070205080204" pitchFamily="34" charset="-128"/>
              </a:rPr>
              <a:t> et 3</a:t>
            </a:r>
            <a:r>
              <a:rPr lang="fr-FR" altLang="fr-FR" baseline="30000" dirty="0">
                <a:ea typeface="ＭＳ Ｐゴシック" panose="020B0600070205080204" pitchFamily="34" charset="-128"/>
              </a:rPr>
              <a:t>e</a:t>
            </a:r>
            <a:r>
              <a:rPr lang="fr-FR" altLang="fr-FR" dirty="0">
                <a:ea typeface="ＭＳ Ｐゴシック" panose="020B0600070205080204" pitchFamily="34" charset="-128"/>
              </a:rPr>
              <a:t> échelon)  </a:t>
            </a:r>
          </a:p>
          <a:p>
            <a:pPr algn="ctr" eaLnBrk="1" hangingPunct="1">
              <a:buFontTx/>
              <a:buChar char="-"/>
              <a:defRPr/>
            </a:pPr>
            <a:endParaRPr lang="fr-FR" altLang="fr-FR" sz="12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La CGT défend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les vacances maxi-sociales</a:t>
            </a:r>
          </a:p>
        </p:txBody>
      </p:sp>
    </p:spTree>
    <p:extLst>
      <p:ext uri="{BB962C8B-B14F-4D97-AF65-F5344CB8AC3E}">
        <p14:creationId xmlns:p14="http://schemas.microsoft.com/office/powerpoint/2010/main" val="21658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695325"/>
            <a:ext cx="8229600" cy="543083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La CGT soutient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les mandats cash sans condition </a:t>
            </a:r>
            <a:r>
              <a:rPr lang="fr-FR" altLang="fr-FR" dirty="0" smtClean="0">
                <a:ea typeface="ＭＳ Ｐゴシック" pitchFamily="34" charset="-128"/>
              </a:rPr>
              <a:t>dans les Commissions Permanentes des Aides et Secours pour que l’aide apportée aux personnes en grande difficulté ne soit pas immédiatement absorbée par les découverts bancaires,</a:t>
            </a:r>
          </a:p>
          <a:p>
            <a:pPr algn="ctr" eaLnBrk="1" hangingPunct="1">
              <a:buFontTx/>
              <a:buChar char="-"/>
            </a:pPr>
            <a:endParaRPr lang="fr-FR" altLang="fr-FR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une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cotisation</a:t>
            </a:r>
            <a:r>
              <a:rPr lang="fr-FR" altLang="fr-FR" dirty="0" smtClean="0">
                <a:ea typeface="ＭＳ Ｐゴシック" pitchFamily="34" charset="-128"/>
              </a:rPr>
              <a:t> des établissements à hauteur de </a:t>
            </a:r>
            <a:r>
              <a:rPr lang="fr-FR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3% de la masse salariale </a:t>
            </a:r>
            <a:r>
              <a:rPr lang="fr-FR" altLang="fr-FR" dirty="0" smtClean="0">
                <a:ea typeface="ＭＳ Ｐゴシック" pitchFamily="34" charset="-128"/>
              </a:rPr>
              <a:t>(au lieu des 1,5 % actuels) pour développer une réelle politique sociale.</a:t>
            </a:r>
          </a:p>
        </p:txBody>
      </p:sp>
    </p:spTree>
    <p:extLst>
      <p:ext uri="{BB962C8B-B14F-4D97-AF65-F5344CB8AC3E}">
        <p14:creationId xmlns:p14="http://schemas.microsoft.com/office/powerpoint/2010/main" val="32900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92696"/>
            <a:ext cx="8229600" cy="1440160"/>
          </a:xfrm>
        </p:spPr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CGT et la CRH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133600"/>
            <a:ext cx="8229600" cy="4367213"/>
          </a:xfrm>
        </p:spPr>
        <p:txBody>
          <a:bodyPr/>
          <a:lstStyle/>
          <a:p>
            <a:pPr marL="0" indent="15875" algn="ctr" defTabSz="457200" eaLnBrk="1" hangingPunct="1">
              <a:lnSpc>
                <a:spcPct val="90000"/>
              </a:lnSpc>
              <a:buFontTx/>
              <a:buNone/>
            </a:pPr>
            <a:endParaRPr lang="fr-FR" altLang="fr-FR" sz="1100" dirty="0" smtClean="0"/>
          </a:p>
          <a:p>
            <a:pPr marL="0" indent="15875" algn="ctr" defTabSz="457200" eaLnBrk="1" hangingPunct="1">
              <a:lnSpc>
                <a:spcPct val="90000"/>
              </a:lnSpc>
              <a:buFontTx/>
              <a:buNone/>
            </a:pPr>
            <a:r>
              <a:rPr lang="fr-FR" altLang="fr-FR" sz="3600" b="1" dirty="0" smtClean="0">
                <a:solidFill>
                  <a:srgbClr val="FF0000"/>
                </a:solidFill>
              </a:rPr>
              <a:t>La CGT a toujours dénoncé les systèmes de retraite par capitalisation qui vont à l’encontre des notions de solidarité intergénérationnelle retrouvées dans le régime par répartition.</a:t>
            </a:r>
          </a:p>
          <a:p>
            <a:pPr marL="0" indent="15875" defTabSz="457200" eaLnBrk="1" hangingPunct="1">
              <a:lnSpc>
                <a:spcPct val="90000"/>
              </a:lnSpc>
              <a:buFontTx/>
              <a:buNone/>
            </a:pPr>
            <a:endParaRPr lang="fr-FR" alt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620688"/>
            <a:ext cx="8229600" cy="5675312"/>
          </a:xfrm>
        </p:spPr>
        <p:txBody>
          <a:bodyPr/>
          <a:lstStyle/>
          <a:p>
            <a:pPr marL="800100" indent="-457200" algn="ctr" defTabSz="457200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/>
              <a:t>La retraite par capitalisation fonctionne à l’inverse du prêt immobilier :</a:t>
            </a:r>
          </a:p>
          <a:p>
            <a:pPr indent="15875" algn="ctr" defTabSz="457200" eaLnBrk="1" hangingPunct="1">
              <a:buFontTx/>
              <a:buNone/>
            </a:pPr>
            <a:endParaRPr lang="fr-FR" altLang="fr-FR" sz="1200" dirty="0" smtClean="0"/>
          </a:p>
          <a:p>
            <a:pPr marL="800100" indent="-457200" algn="ctr" defTabSz="457200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/>
              <a:t>Pour un prêt immobilier : les premières années on rembourse plus d’intérêts que de capital.</a:t>
            </a:r>
          </a:p>
          <a:p>
            <a:pPr indent="15875" algn="ctr" defTabSz="457200" eaLnBrk="1" hangingPunct="1">
              <a:buFontTx/>
              <a:buChar char="-"/>
            </a:pPr>
            <a:endParaRPr lang="fr-FR" altLang="fr-FR" sz="1200" dirty="0" smtClean="0"/>
          </a:p>
          <a:p>
            <a:pPr marL="800100" indent="-457200" algn="ctr" defTabSz="457200" eaLnBrk="1" hangingPunct="1">
              <a:buFont typeface="Wingdings" panose="05000000000000000000" pitchFamily="2" charset="2"/>
              <a:buChar char="Ø"/>
            </a:pP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rgbClr val="FF0000"/>
                </a:solidFill>
              </a:rPr>
              <a:t>Pour la retraite par capitalisation, les 25 premières années, on ne touche que des fractions du capital qu’on a mis de côté, ce n’est qu’au bout de ce capital qu’on commence à toucher les intérêts.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19125"/>
            <a:ext cx="8229600" cy="55070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Attention ! Le taux de rendement est différent d’un taux d’intérêts.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fr-FR" altLang="fr-FR" sz="1000" dirty="0"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C’est le nombre par lequel il faut diviser 100 pour connaitre le nombre d’années au bout desquelles l’assureur versera le premier euro autre que ce que vous avez « épargner »</a:t>
            </a:r>
            <a:r>
              <a:rPr lang="mr-IN" altLang="fr-FR" dirty="0">
                <a:ea typeface="Mangal" panose="020B0502040204020203" pitchFamily="18" charset="0"/>
              </a:rPr>
              <a:t>…</a:t>
            </a:r>
            <a:endParaRPr lang="fr-FR" altLang="fr-FR" dirty="0">
              <a:ea typeface="Mangal" panose="020B0502040204020203" pitchFamily="18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fr-FR" altLang="fr-FR" sz="1000" dirty="0"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Actuellement de 4%, cela signifie qu’il vous faudra </a:t>
            </a:r>
            <a:r>
              <a:rPr lang="fr-FR" altLang="fr-FR" sz="36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25 ans après l’âge légal de départ </a:t>
            </a: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pour toucher le premier euro</a:t>
            </a:r>
            <a:r>
              <a:rPr lang="mr-IN" altLang="fr-FR" b="1" dirty="0">
                <a:solidFill>
                  <a:srgbClr val="FF0000"/>
                </a:solidFill>
                <a:ea typeface="Mangal" panose="020B0502040204020203" pitchFamily="18" charset="0"/>
              </a:rPr>
              <a:t>…</a:t>
            </a:r>
            <a:endParaRPr lang="fr-FR" altLang="fr-FR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5713"/>
            <a:ext cx="8229600" cy="5191125"/>
          </a:xfrm>
        </p:spPr>
        <p:txBody>
          <a:bodyPr/>
          <a:lstStyle/>
          <a:p>
            <a:pPr indent="15875" algn="ctr" eaLnBrk="1" hangingPunct="1">
              <a:buFont typeface="Arial" charset="0"/>
              <a:buNone/>
              <a:defRPr/>
            </a:pPr>
            <a:r>
              <a:rPr lang="fr-FR" dirty="0"/>
              <a:t>La CRH a vu son système mis en péril avec le risque d’arrêt du versement des pensions (qui n’était pas viager).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fr-FR" dirty="0"/>
          </a:p>
          <a:p>
            <a:pPr indent="15875" algn="ctr" eaLnBrk="1" hangingPunct="1">
              <a:buFont typeface="Arial" charset="0"/>
              <a:buNone/>
              <a:defRPr/>
            </a:pPr>
            <a:r>
              <a:rPr lang="fr-FR" b="1" dirty="0">
                <a:solidFill>
                  <a:srgbClr val="FF0000"/>
                </a:solidFill>
              </a:rPr>
              <a:t>Aujourd’hui, un second plan de consolidation de ce système a été adopté. La CGT a voté contre car il est principalement porté par les adhérents et les allocataires et qu’il ne garantit pas sa pérennisation.</a:t>
            </a:r>
          </a:p>
        </p:txBody>
      </p:sp>
    </p:spTree>
    <p:extLst>
      <p:ext uri="{BB962C8B-B14F-4D97-AF65-F5344CB8AC3E}">
        <p14:creationId xmlns:p14="http://schemas.microsoft.com/office/powerpoint/2010/main" val="20765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fr-FR" sz="4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CGOS vous appartient !!!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628775"/>
            <a:ext cx="8229600" cy="45370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 sz="4000" dirty="0" smtClean="0"/>
              <a:t>N’hésitez pas à vous renseigner afin d’utiliser au mieux les prestations  et actions proposées</a:t>
            </a:r>
          </a:p>
          <a:p>
            <a:pPr eaLnBrk="1" hangingPunct="1">
              <a:buFontTx/>
              <a:buNone/>
            </a:pPr>
            <a:endParaRPr lang="fr-FR" altLang="fr-FR" sz="2000" b="0" i="0" dirty="0" smtClean="0"/>
          </a:p>
          <a:p>
            <a:pPr eaLnBrk="1" hangingPunct="1"/>
            <a:r>
              <a:rPr lang="fr-FR" altLang="fr-FR" b="0" i="0" dirty="0" smtClean="0"/>
              <a:t>Sur le site du CGOS  :</a:t>
            </a:r>
            <a:r>
              <a:rPr lang="fr-FR" altLang="fr-FR" dirty="0" smtClean="0">
                <a:hlinkClick r:id="rId2"/>
              </a:rPr>
              <a:t>http://www.cgos.info/</a:t>
            </a:r>
            <a:r>
              <a:rPr lang="fr-FR" altLang="fr-FR" dirty="0" smtClean="0"/>
              <a:t>,</a:t>
            </a:r>
            <a:endParaRPr lang="fr-FR" altLang="fr-FR" b="0" i="0" dirty="0" smtClean="0"/>
          </a:p>
          <a:p>
            <a:pPr eaLnBrk="1" hangingPunct="1"/>
            <a:r>
              <a:rPr lang="fr-FR" altLang="fr-FR" b="0" i="0" dirty="0" smtClean="0"/>
              <a:t>A l’aide du passeport CGOS,</a:t>
            </a:r>
          </a:p>
          <a:p>
            <a:pPr eaLnBrk="1" hangingPunct="1"/>
            <a:r>
              <a:rPr lang="fr-FR" altLang="fr-FR" b="0" i="0" dirty="0" smtClean="0"/>
              <a:t>Auprès de votre correspondant  CGOS (suivant les établissements).</a:t>
            </a:r>
          </a:p>
          <a:p>
            <a:pPr eaLnBrk="1" hangingPunct="1">
              <a:buFontTx/>
              <a:buNone/>
            </a:pPr>
            <a:endParaRPr lang="fr-FR" altLang="fr-F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CGOS à l’origine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Objectif : </a:t>
            </a:r>
          </a:p>
          <a:p>
            <a:pPr algn="ctr" eaLnBrk="1" hangingPunct="1">
              <a:buFontTx/>
              <a:buNone/>
            </a:pPr>
            <a:r>
              <a:rPr lang="fr-FR" altLang="fr-FR" sz="2400" b="0" i="0" dirty="0" smtClean="0"/>
              <a:t>«  Prendre en charge les besoins des hospitaliers à partir des prestations sous forme de complément de salaire palliant les carences de l’état de la petite enfance à la mort ».</a:t>
            </a:r>
          </a:p>
          <a:p>
            <a:pPr algn="ctr" eaLnBrk="1" hangingPunct="1">
              <a:buFontTx/>
              <a:buNone/>
            </a:pPr>
            <a:endParaRPr lang="fr-FR" altLang="fr-FR" sz="2400" b="0" i="0" dirty="0" smtClean="0"/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Prestations dans les années 60 :</a:t>
            </a:r>
          </a:p>
          <a:p>
            <a:pPr lvl="1" algn="ctr" eaLnBrk="1" hangingPunct="1"/>
            <a:r>
              <a:rPr lang="fr-FR" altLang="fr-FR" sz="2000" b="0" i="0" dirty="0" smtClean="0"/>
              <a:t>Allocation individuelle aux retraités.</a:t>
            </a:r>
          </a:p>
          <a:p>
            <a:pPr lvl="1" algn="ctr" eaLnBrk="1" hangingPunct="1"/>
            <a:r>
              <a:rPr lang="fr-FR" altLang="fr-FR" sz="2000" b="0" i="0" dirty="0" smtClean="0"/>
              <a:t>Subventions aux amicales.</a:t>
            </a:r>
          </a:p>
          <a:p>
            <a:pPr lvl="1" algn="ctr" eaLnBrk="1" hangingPunct="1"/>
            <a:r>
              <a:rPr lang="fr-FR" altLang="fr-FR" sz="2000" b="0" i="0" dirty="0" smtClean="0"/>
              <a:t>Secours.</a:t>
            </a:r>
          </a:p>
          <a:p>
            <a:pPr lvl="1" algn="ctr" eaLnBrk="1" hangingPunct="1"/>
            <a:r>
              <a:rPr lang="fr-FR" altLang="fr-FR" sz="2000" b="0" i="0" dirty="0" smtClean="0"/>
              <a:t>Prestations maladie.</a:t>
            </a:r>
          </a:p>
          <a:p>
            <a:pPr lvl="1" algn="ctr" eaLnBrk="1" hangingPunct="1"/>
            <a:r>
              <a:rPr lang="fr-FR" altLang="fr-FR" sz="2000" b="0" i="0" dirty="0" smtClean="0"/>
              <a:t>Prestations études supérieures.</a:t>
            </a:r>
          </a:p>
          <a:p>
            <a:pPr lvl="1" algn="ctr" eaLnBrk="1" hangingPunct="1"/>
            <a:r>
              <a:rPr lang="fr-FR" altLang="fr-FR" sz="2000" b="0" i="0" dirty="0" smtClean="0"/>
              <a:t>Prestations vacances, dans certaines régions.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mandatés CGT dans la région Rhône-Alpes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fr-FR" altLang="fr-FR" b="1" u="sng" dirty="0" smtClean="0"/>
              <a:t>Titulaires :</a:t>
            </a:r>
          </a:p>
          <a:p>
            <a:pPr eaLnBrk="1" hangingPunct="1">
              <a:defRPr/>
            </a:pPr>
            <a:r>
              <a:rPr lang="fr-FR" altLang="fr-FR" b="1" dirty="0" smtClean="0"/>
              <a:t>Anne Berger</a:t>
            </a:r>
            <a:r>
              <a:rPr lang="fr-FR" altLang="fr-FR" dirty="0" smtClean="0"/>
              <a:t>, CHS Savoie 73</a:t>
            </a:r>
            <a:r>
              <a:rPr lang="fr-FR" altLang="fr-FR" dirty="0" smtClean="0">
                <a:solidFill>
                  <a:srgbClr val="1008B8"/>
                </a:solidFill>
              </a:rPr>
              <a:t>.</a:t>
            </a:r>
            <a:r>
              <a:rPr lang="fr-FR" altLang="fr-FR" dirty="0">
                <a:solidFill>
                  <a:srgbClr val="1008B8"/>
                </a:solidFill>
              </a:rPr>
              <a:t>(</a:t>
            </a:r>
            <a:r>
              <a:rPr lang="fr-FR" altLang="fr-FR" dirty="0" smtClean="0">
                <a:solidFill>
                  <a:srgbClr val="1008B8"/>
                </a:solidFill>
              </a:rPr>
              <a:t>suppléante CA national)</a:t>
            </a:r>
          </a:p>
          <a:p>
            <a:pPr eaLnBrk="1" hangingPunct="1">
              <a:defRPr/>
            </a:pPr>
            <a:r>
              <a:rPr lang="fr-FR" altLang="fr-FR" b="1" dirty="0" smtClean="0"/>
              <a:t>Marc Chambonnière</a:t>
            </a:r>
            <a:r>
              <a:rPr lang="fr-FR" altLang="fr-FR" dirty="0" smtClean="0"/>
              <a:t>,  CH Roanne 42.  </a:t>
            </a:r>
          </a:p>
          <a:p>
            <a:pPr eaLnBrk="1" hangingPunct="1">
              <a:defRPr/>
            </a:pPr>
            <a:r>
              <a:rPr lang="fr-FR" altLang="fr-FR" b="1" dirty="0" smtClean="0"/>
              <a:t>Samy Gacem</a:t>
            </a:r>
            <a:r>
              <a:rPr lang="fr-FR" altLang="fr-FR" dirty="0" smtClean="0"/>
              <a:t>, HP Vienne 38.</a:t>
            </a:r>
          </a:p>
          <a:p>
            <a:pPr eaLnBrk="1" hangingPunct="1">
              <a:defRPr/>
            </a:pPr>
            <a:r>
              <a:rPr lang="fr-FR" altLang="fr-FR" b="1" dirty="0" smtClean="0"/>
              <a:t>Pierre Giancola</a:t>
            </a:r>
            <a:r>
              <a:rPr lang="fr-FR" altLang="fr-FR" dirty="0" smtClean="0"/>
              <a:t>, CHS Savoie 73 </a:t>
            </a:r>
            <a:r>
              <a:rPr lang="fr-FR" altLang="fr-FR" dirty="0" smtClean="0">
                <a:solidFill>
                  <a:srgbClr val="1008B8"/>
                </a:solidFill>
              </a:rPr>
              <a:t>(responsable délégation).</a:t>
            </a:r>
          </a:p>
          <a:p>
            <a:pPr eaLnBrk="1" hangingPunct="1">
              <a:defRPr/>
            </a:pPr>
            <a:r>
              <a:rPr lang="fr-FR" altLang="fr-FR" b="1" dirty="0" smtClean="0"/>
              <a:t>Florence Weber</a:t>
            </a:r>
            <a:r>
              <a:rPr lang="fr-FR" altLang="fr-FR" dirty="0" smtClean="0"/>
              <a:t>, CH Le Vinatier 69.</a:t>
            </a:r>
          </a:p>
          <a:p>
            <a:pPr eaLnBrk="1" hangingPunct="1">
              <a:defRPr/>
            </a:pPr>
            <a:endParaRPr lang="fr-FR" altLang="fr-FR" dirty="0" smtClean="0"/>
          </a:p>
          <a:p>
            <a:pPr eaLnBrk="1" hangingPunct="1">
              <a:defRPr/>
            </a:pP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mandatés CGT dans la région Rhône-Alpes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b="1" u="sng" dirty="0" smtClean="0"/>
              <a:t>Suppléants :</a:t>
            </a:r>
            <a:endParaRPr lang="fr-FR" altLang="fr-FR" u="sng" dirty="0" smtClean="0"/>
          </a:p>
          <a:p>
            <a:pPr eaLnBrk="1" hangingPunct="1"/>
            <a:r>
              <a:rPr lang="fr-FR" altLang="fr-FR" b="1" dirty="0" smtClean="0"/>
              <a:t>Mylène Béridot</a:t>
            </a:r>
            <a:r>
              <a:rPr lang="fr-FR" altLang="fr-FR" dirty="0" smtClean="0"/>
              <a:t>, GPSM La Roche sur Foron 74.</a:t>
            </a:r>
          </a:p>
          <a:p>
            <a:pPr eaLnBrk="1" hangingPunct="1"/>
            <a:r>
              <a:rPr lang="fr-FR" altLang="fr-FR" b="1" dirty="0" smtClean="0"/>
              <a:t>Marcel Chillet</a:t>
            </a:r>
            <a:r>
              <a:rPr lang="fr-FR" altLang="fr-FR" dirty="0" smtClean="0"/>
              <a:t>, CH Villefranche sur Saône 69.</a:t>
            </a:r>
          </a:p>
          <a:p>
            <a:pPr eaLnBrk="1" hangingPunct="1"/>
            <a:r>
              <a:rPr lang="fr-FR" altLang="fr-FR" b="1" dirty="0" smtClean="0"/>
              <a:t>Maryline Dessemon</a:t>
            </a:r>
            <a:r>
              <a:rPr lang="fr-FR" altLang="fr-FR" dirty="0" smtClean="0"/>
              <a:t>, MDR La Louvese 07.</a:t>
            </a:r>
          </a:p>
          <a:p>
            <a:pPr eaLnBrk="1" hangingPunct="1"/>
            <a:r>
              <a:rPr lang="fr-FR" altLang="fr-FR" b="1" dirty="0" smtClean="0"/>
              <a:t>Lisiane Garachon</a:t>
            </a:r>
            <a:r>
              <a:rPr lang="fr-FR" altLang="fr-FR" dirty="0" smtClean="0"/>
              <a:t>, Hopital de Firminy 42.</a:t>
            </a:r>
          </a:p>
          <a:p>
            <a:pPr eaLnBrk="1" hangingPunct="1"/>
            <a:r>
              <a:rPr lang="fr-FR" altLang="fr-FR" b="1" dirty="0" smtClean="0"/>
              <a:t>Anne Roche</a:t>
            </a:r>
            <a:r>
              <a:rPr lang="fr-FR" altLang="fr-FR" dirty="0" smtClean="0"/>
              <a:t>, CH de Valence 26.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11560" y="476250"/>
            <a:ext cx="770485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6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MERCI de votre </a:t>
            </a:r>
            <a:endParaRPr lang="fr-FR" sz="66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attention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717032"/>
            <a:ext cx="691276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CGOS aujourd’hui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5621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/>
              <a:t>Association loi 1901.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/>
              <a:t>Organisme national déconcentré en 16 régions.</a:t>
            </a:r>
          </a:p>
          <a:p>
            <a:pPr algn="ctr" eaLnBrk="1" hangingPunct="1">
              <a:lnSpc>
                <a:spcPct val="90000"/>
              </a:lnSpc>
            </a:pPr>
            <a:endParaRPr lang="fr-FR" altLang="fr-FR" dirty="0" smtClean="0"/>
          </a:p>
          <a:p>
            <a:pPr algn="ctr" eaLnBrk="1" hangingPunct="1">
              <a:lnSpc>
                <a:spcPct val="90000"/>
              </a:lnSpc>
            </a:pPr>
            <a:endParaRPr lang="fr-FR" altLang="fr-FR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dirty="0" smtClean="0"/>
              <a:t>Fonds mutualisés : </a:t>
            </a:r>
            <a:r>
              <a:rPr lang="fr-FR" altLang="fr-FR" b="0" i="0" dirty="0" smtClean="0"/>
              <a:t>1,5 % de la masse salariale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b="1" i="0" dirty="0" smtClean="0">
                <a:solidFill>
                  <a:srgbClr val="FF0000"/>
                </a:solidFill>
              </a:rPr>
              <a:t>(76 % gérés par le national; 24% par les régions).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b="1" u="sng" dirty="0" smtClean="0"/>
              <a:t>Gestion  paritaire </a:t>
            </a:r>
            <a:r>
              <a:rPr lang="fr-FR" altLang="fr-FR" dirty="0" smtClean="0"/>
              <a:t>: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r-FR" altLang="fr-FR" b="0" i="0" dirty="0" smtClean="0"/>
              <a:t>½ FHF (Fédération hospitalière de France): représente les employeurs.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r-FR" altLang="fr-FR" b="0" i="0" dirty="0" smtClean="0"/>
              <a:t>½ représentants des syndicats. 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r-FR" altLang="fr-FR" b="0" i="0" dirty="0" smtClean="0"/>
              <a:t>Voix prépondérante du président.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r-FR" altLang="fr-FR" b="0" i="0" dirty="0" smtClean="0"/>
              <a:t>Possible véto du ministère.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339975" y="2420938"/>
            <a:ext cx="4038600" cy="646331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b="1" dirty="0">
                <a:solidFill>
                  <a:srgbClr val="FF0000"/>
                </a:solidFill>
              </a:rPr>
              <a:t>Période de modification en raison</a:t>
            </a:r>
          </a:p>
          <a:p>
            <a:pPr algn="ctr"/>
            <a:r>
              <a:rPr lang="fr-FR" altLang="fr-FR" b="1" dirty="0">
                <a:solidFill>
                  <a:srgbClr val="FF0000"/>
                </a:solidFill>
              </a:rPr>
              <a:t> des changements de régions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administrateurs représentants du personnel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altLang="fr-FR" sz="15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/>
              <a:t>Mandat </a:t>
            </a:r>
            <a:r>
              <a:rPr lang="fr-FR" altLang="fr-FR" dirty="0"/>
              <a:t>R</a:t>
            </a:r>
            <a:r>
              <a:rPr lang="fr-FR" altLang="fr-FR" dirty="0" smtClean="0"/>
              <a:t>égional et National</a:t>
            </a:r>
          </a:p>
          <a:p>
            <a:pPr marL="0" indent="0" algn="ctr">
              <a:buNone/>
            </a:pPr>
            <a:endParaRPr lang="fr-FR" altLang="fr-FR" sz="18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FF0000"/>
                </a:solidFill>
              </a:rPr>
              <a:t>Nombre de sièges par organisation en fonction des résultats régionaux aux élections professionnels.</a:t>
            </a:r>
          </a:p>
          <a:p>
            <a:pPr marL="0" indent="0" algn="ctr">
              <a:buNone/>
            </a:pPr>
            <a:endParaRPr lang="fr-FR" altLang="fr-FR" sz="18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/>
              <a:t>Administrateurs nommés par la fédération sur proposition du syndicat local.</a:t>
            </a:r>
          </a:p>
          <a:p>
            <a:pPr>
              <a:buFontTx/>
              <a:buNone/>
            </a:pPr>
            <a:endParaRPr lang="fr-FR" altLang="fr-FR" dirty="0" smtClean="0"/>
          </a:p>
          <a:p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Rôle des administrateurs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just">
              <a:buFontTx/>
              <a:buNone/>
            </a:pPr>
            <a:endParaRPr lang="fr-FR" altLang="fr-FR" dirty="0" smtClean="0"/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FR" altLang="fr-FR" dirty="0" smtClean="0"/>
              <a:t>Les mandatés CGT au CGOS s’emploient tant au niveau national que régional, à améliorer                        l’ accessibilité aux vacances et aux activités socio- culturelles de tous les hospitaliers.</a:t>
            </a:r>
          </a:p>
          <a:p>
            <a:pPr marL="457200" lvl="1" indent="0" algn="ctr">
              <a:buFontTx/>
              <a:buNone/>
            </a:pPr>
            <a:endParaRPr lang="fr-FR" altLang="fr-FR" sz="1500" dirty="0" smtClean="0"/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FR" altLang="fr-FR" sz="3600" b="1" dirty="0" smtClean="0">
                <a:solidFill>
                  <a:srgbClr val="FF0000"/>
                </a:solidFill>
              </a:rPr>
              <a:t>La mise en place des vacances sociales obtenues dans 13 régions sur 16 a été portée par vos représentants CGT.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CGOS Rhône-Alpes</a:t>
            </a:r>
            <a:b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Qu’est-ce que c’est?</a:t>
            </a:r>
            <a:endParaRPr lang="fr-FR" altLang="fr-FR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29600" cy="475225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altLang="fr-FR" sz="1050" b="1" u="sng" dirty="0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fr-FR" altLang="fr-FR" b="1" u="sng" dirty="0" smtClean="0">
                <a:ea typeface="ＭＳ Ｐゴシック" pitchFamily="34" charset="-128"/>
              </a:rPr>
              <a:t> Un organisme paritaire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altLang="fr-FR" dirty="0" smtClean="0">
                <a:ea typeface="ＭＳ Ｐゴシック" pitchFamily="34" charset="-128"/>
              </a:rPr>
              <a:t>- Autant de représentants du personnel que de la direction</a:t>
            </a:r>
            <a:endParaRPr lang="fr-FR" altLang="fr-FR" dirty="0" smtClean="0"/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fr-FR" altLang="fr-FR" dirty="0" smtClean="0"/>
              <a:t>15 représentants du personnel</a:t>
            </a:r>
          </a:p>
          <a:p>
            <a:pPr algn="ctr" eaLnBrk="1" hangingPunct="1">
              <a:buNone/>
            </a:pP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rgbClr val="FF0000"/>
                </a:solidFill>
              </a:rPr>
              <a:t>(dont 6 pour la CGT) </a:t>
            </a:r>
          </a:p>
          <a:p>
            <a:pPr algn="ctr" eaLnBrk="1" hangingPunct="1">
              <a:buNone/>
            </a:pPr>
            <a:r>
              <a:rPr lang="fr-FR" altLang="fr-FR" b="1" dirty="0" smtClean="0"/>
              <a:t>et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fr-FR" altLang="fr-FR" dirty="0" smtClean="0"/>
              <a:t>15 représentants de la Direction  (FHF)</a:t>
            </a:r>
          </a:p>
          <a:p>
            <a:pPr eaLnBrk="1" hangingPunct="1"/>
            <a:endParaRPr lang="fr-FR" altLang="fr-FR" dirty="0" smtClean="0"/>
          </a:p>
          <a:p>
            <a:pPr lvl="1" eaLnBrk="1" hangingPunct="1">
              <a:buFontTx/>
              <a:buNone/>
            </a:pPr>
            <a:endParaRPr lang="fr-FR" altLang="fr-FR" sz="2000" b="0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2299</Words>
  <Application>Microsoft Office PowerPoint</Application>
  <PresentationFormat>Affichage à l'écran (4:3)</PresentationFormat>
  <Paragraphs>355</Paragraphs>
  <Slides>52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Présentation PowerPoint</vt:lpstr>
      <vt:lpstr>Petit historique</vt:lpstr>
      <vt:lpstr>Dans la fonction publique hospitalière</vt:lpstr>
      <vt:lpstr>Création du CGOS  (Comité de Gestion des Œuvres sociales)</vt:lpstr>
      <vt:lpstr>Le CGOS à l’origine</vt:lpstr>
      <vt:lpstr>Le CGOS aujourd’hui</vt:lpstr>
      <vt:lpstr>Les administrateurs représentants du personnel</vt:lpstr>
      <vt:lpstr>Rôle des administrateurs</vt:lpstr>
      <vt:lpstr>CGOS Rhône-Alpes  Qu’est-ce que c’est?</vt:lpstr>
      <vt:lpstr>A qui s’adresse-t-il ?</vt:lpstr>
      <vt:lpstr>En sont bénéficiaires en plus </vt:lpstr>
      <vt:lpstr> Sous quelles conditions ?</vt:lpstr>
      <vt:lpstr>Quels sont ses objectifs ?</vt:lpstr>
      <vt:lpstr>Ses missions :</vt:lpstr>
      <vt:lpstr>Comment bénéficier du CGOS?</vt:lpstr>
      <vt:lpstr>Si vous êtes bénéficiaires de la Prestation Etudes-Education-Formation</vt:lpstr>
      <vt:lpstr>Présentation PowerPoint</vt:lpstr>
      <vt:lpstr>Les différentes prestations   Classées en 2 catégories :     Nationales et Régionales  </vt:lpstr>
      <vt:lpstr>Au niveau national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prestations nationales</vt:lpstr>
      <vt:lpstr>Présentation PowerPoint</vt:lpstr>
      <vt:lpstr>NOUVEAU CADRE DU CESU  AU 01/01 2019</vt:lpstr>
      <vt:lpstr>Les prestations nationales</vt:lpstr>
      <vt:lpstr>Présentation PowerPoint</vt:lpstr>
      <vt:lpstr>Au niveau régional</vt:lpstr>
      <vt:lpstr>Présentation PowerPoint</vt:lpstr>
      <vt:lpstr>Garde d’enfants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avantages conso :  voir dans CGOS mag, brochures Avantage – Conso  et sur le site internet</vt:lpstr>
      <vt:lpstr>Présentation PowerPoint</vt:lpstr>
      <vt:lpstr>La CGT défend les valeurs de vacances, loisirs et culture pour tous. </vt:lpstr>
      <vt:lpstr>Présentation PowerPoint</vt:lpstr>
      <vt:lpstr>Présentation PowerPoint</vt:lpstr>
      <vt:lpstr>La CGT et la CRH</vt:lpstr>
      <vt:lpstr>Présentation PowerPoint</vt:lpstr>
      <vt:lpstr>Présentation PowerPoint</vt:lpstr>
      <vt:lpstr>Présentation PowerPoint</vt:lpstr>
      <vt:lpstr>Le CGOS vous appartient !!!</vt:lpstr>
      <vt:lpstr>Les mandatés CGT dans la région Rhône-Alpes</vt:lpstr>
      <vt:lpstr>Les mandatés CGT dans la région Rhône-Alpes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GIANCOLA Pierre</dc:creator>
  <cp:lastModifiedBy>BURIANNE, Michele</cp:lastModifiedBy>
  <cp:revision>53</cp:revision>
  <dcterms:created xsi:type="dcterms:W3CDTF">2018-10-30T18:39:23Z</dcterms:created>
  <dcterms:modified xsi:type="dcterms:W3CDTF">2018-11-15T13:57:30Z</dcterms:modified>
</cp:coreProperties>
</file>