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4"/>
  </p:notesMasterIdLst>
  <p:sldIdLst>
    <p:sldId id="256" r:id="rId2"/>
    <p:sldId id="257" r:id="rId3"/>
    <p:sldId id="263" r:id="rId4"/>
    <p:sldId id="262" r:id="rId5"/>
    <p:sldId id="261" r:id="rId6"/>
    <p:sldId id="260" r:id="rId7"/>
    <p:sldId id="294" r:id="rId8"/>
    <p:sldId id="258" r:id="rId9"/>
    <p:sldId id="259" r:id="rId10"/>
    <p:sldId id="270" r:id="rId11"/>
    <p:sldId id="269" r:id="rId12"/>
    <p:sldId id="268" r:id="rId13"/>
    <p:sldId id="267" r:id="rId14"/>
    <p:sldId id="266" r:id="rId15"/>
    <p:sldId id="265" r:id="rId16"/>
    <p:sldId id="264" r:id="rId17"/>
    <p:sldId id="291" r:id="rId18"/>
    <p:sldId id="292" r:id="rId19"/>
    <p:sldId id="289" r:id="rId20"/>
    <p:sldId id="275" r:id="rId21"/>
    <p:sldId id="277" r:id="rId22"/>
    <p:sldId id="273" r:id="rId23"/>
    <p:sldId id="279" r:id="rId24"/>
    <p:sldId id="293" r:id="rId25"/>
    <p:sldId id="272" r:id="rId26"/>
    <p:sldId id="283" r:id="rId27"/>
    <p:sldId id="288" r:id="rId28"/>
    <p:sldId id="282" r:id="rId29"/>
    <p:sldId id="274" r:id="rId30"/>
    <p:sldId id="278" r:id="rId31"/>
    <p:sldId id="290"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64" autoAdjust="0"/>
  </p:normalViewPr>
  <p:slideViewPr>
    <p:cSldViewPr snapToGrid="0">
      <p:cViewPr varScale="1">
        <p:scale>
          <a:sx n="111" d="100"/>
          <a:sy n="111" d="100"/>
        </p:scale>
        <p:origin x="31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D1F86D-22EE-43EB-BA19-C4D8B398DA71}" type="datetimeFigureOut">
              <a:rPr lang="fr-FR" smtClean="0"/>
              <a:t>29/09/2017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0263A0-5611-44E4-B0DC-0A0363F013A1}" type="slidenum">
              <a:rPr lang="fr-FR" smtClean="0"/>
              <a:t>‹N°›</a:t>
            </a:fld>
            <a:endParaRPr lang="fr-FR"/>
          </a:p>
        </p:txBody>
      </p:sp>
    </p:spTree>
    <p:extLst>
      <p:ext uri="{BB962C8B-B14F-4D97-AF65-F5344CB8AC3E}">
        <p14:creationId xmlns:p14="http://schemas.microsoft.com/office/powerpoint/2010/main" val="504230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B0263A0-5611-44E4-B0DC-0A0363F013A1}" type="slidenum">
              <a:rPr lang="fr-FR" smtClean="0"/>
              <a:t>16</a:t>
            </a:fld>
            <a:endParaRPr lang="fr-FR"/>
          </a:p>
        </p:txBody>
      </p:sp>
    </p:spTree>
    <p:extLst>
      <p:ext uri="{BB962C8B-B14F-4D97-AF65-F5344CB8AC3E}">
        <p14:creationId xmlns:p14="http://schemas.microsoft.com/office/powerpoint/2010/main" val="2464721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B0263A0-5611-44E4-B0DC-0A0363F013A1}" type="slidenum">
              <a:rPr lang="fr-FR" smtClean="0"/>
              <a:t>18</a:t>
            </a:fld>
            <a:endParaRPr lang="fr-FR"/>
          </a:p>
        </p:txBody>
      </p:sp>
    </p:spTree>
    <p:extLst>
      <p:ext uri="{BB962C8B-B14F-4D97-AF65-F5344CB8AC3E}">
        <p14:creationId xmlns:p14="http://schemas.microsoft.com/office/powerpoint/2010/main" val="1767053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9/29/2017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9/29/2017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9/29/2017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612" y="253232"/>
            <a:ext cx="1709692" cy="1555942"/>
          </a:xfrm>
          <a:prstGeom prst="rect">
            <a:avLst/>
          </a:prstGeom>
        </p:spPr>
      </p:pic>
      <p:sp>
        <p:nvSpPr>
          <p:cNvPr id="5" name="Rectangle 4"/>
          <p:cNvSpPr/>
          <p:nvPr/>
        </p:nvSpPr>
        <p:spPr>
          <a:xfrm>
            <a:off x="541600" y="2512023"/>
            <a:ext cx="9656298" cy="1938992"/>
          </a:xfrm>
          <a:prstGeom prst="rect">
            <a:avLst/>
          </a:prstGeom>
        </p:spPr>
        <p:txBody>
          <a:bodyPr wrap="none">
            <a:spAutoFit/>
          </a:bodyPr>
          <a:lstStyle/>
          <a:p>
            <a:pPr algn="ctr"/>
            <a:r>
              <a:rPr lang="fr-FR" sz="4000" b="1" dirty="0"/>
              <a:t>DROIT </a:t>
            </a:r>
            <a:r>
              <a:rPr lang="fr-FR" sz="4000" b="1" dirty="0" smtClean="0"/>
              <a:t>D’OPTION</a:t>
            </a:r>
          </a:p>
          <a:p>
            <a:pPr algn="ctr"/>
            <a:r>
              <a:rPr lang="fr-FR" sz="4000" b="1" dirty="0" smtClean="0"/>
              <a:t>MANIPULAT-RICES-EURS EN RADIOLOGIE</a:t>
            </a:r>
          </a:p>
          <a:p>
            <a:pPr algn="ctr"/>
            <a:r>
              <a:rPr lang="fr-FR" sz="4000" b="1" dirty="0" smtClean="0"/>
              <a:t> ET MASSEURS-KINÉS</a:t>
            </a:r>
            <a:endParaRPr lang="fr-FR" sz="4000" b="1" dirty="0"/>
          </a:p>
        </p:txBody>
      </p:sp>
    </p:spTree>
    <p:extLst>
      <p:ext uri="{BB962C8B-B14F-4D97-AF65-F5344CB8AC3E}">
        <p14:creationId xmlns:p14="http://schemas.microsoft.com/office/powerpoint/2010/main" val="1827030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Titre 5"/>
          <p:cNvSpPr txBox="1">
            <a:spLocks/>
          </p:cNvSpPr>
          <p:nvPr/>
        </p:nvSpPr>
        <p:spPr>
          <a:xfrm>
            <a:off x="1329365" y="1469218"/>
            <a:ext cx="7560841" cy="1222375"/>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fr-FR" sz="4400" b="1" dirty="0" smtClean="0">
                <a:solidFill>
                  <a:srgbClr val="FF0000"/>
                </a:solidFill>
              </a:rPr>
              <a:t>Le choix exprimé est considéré comme définitif.</a:t>
            </a:r>
            <a:r>
              <a:rPr lang="fr-FR" sz="4400" dirty="0" smtClean="0">
                <a:solidFill>
                  <a:srgbClr val="FF0000"/>
                </a:solidFill>
              </a:rPr>
              <a:t/>
            </a:r>
            <a:br>
              <a:rPr lang="fr-FR" sz="4400" dirty="0" smtClean="0">
                <a:solidFill>
                  <a:srgbClr val="FF0000"/>
                </a:solidFill>
              </a:rPr>
            </a:br>
            <a:endParaRPr lang="fr-FR" sz="4400" dirty="0" smtClean="0">
              <a:solidFill>
                <a:srgbClr val="FF0000"/>
              </a:solidFill>
            </a:endParaRPr>
          </a:p>
          <a:p>
            <a:pPr algn="ctr">
              <a:defRPr/>
            </a:pPr>
            <a:r>
              <a:rPr lang="fr-FR" sz="4400" dirty="0" smtClean="0"/>
              <a:t/>
            </a:r>
            <a:br>
              <a:rPr lang="fr-FR" sz="4400" dirty="0" smtClean="0"/>
            </a:br>
            <a:r>
              <a:rPr lang="fr-FR" sz="4400" b="1" dirty="0" smtClean="0"/>
              <a:t>Il N’Y AURA PAS DE RETOUR EN ARRIERE POSSIBLE.</a:t>
            </a:r>
            <a:r>
              <a:rPr lang="fr-FR" sz="4400" dirty="0" smtClean="0"/>
              <a:t/>
            </a:r>
            <a:br>
              <a:rPr lang="fr-FR" sz="4400" dirty="0" smtClean="0"/>
            </a:br>
            <a:endParaRPr lang="fr-FR" sz="4400" dirty="0"/>
          </a:p>
        </p:txBody>
      </p:sp>
    </p:spTree>
    <p:extLst>
      <p:ext uri="{BB962C8B-B14F-4D97-AF65-F5344CB8AC3E}">
        <p14:creationId xmlns:p14="http://schemas.microsoft.com/office/powerpoint/2010/main" val="4278061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Titre 5"/>
          <p:cNvSpPr txBox="1">
            <a:spLocks/>
          </p:cNvSpPr>
          <p:nvPr/>
        </p:nvSpPr>
        <p:spPr>
          <a:xfrm>
            <a:off x="1946568" y="474992"/>
            <a:ext cx="6768752" cy="936104"/>
          </a:xfrm>
          <a:prstGeom prst="rect">
            <a:avLst/>
          </a:prstGeom>
        </p:spPr>
        <p:txBody>
          <a:bodyPr vert="horz" lIns="91440" tIns="45720" rIns="91440" bIns="45720" rtlCol="0" anchor="t">
            <a:normAutofit fontScale="92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fr-FR" b="1" dirty="0" smtClean="0"/>
              <a:t>UN DROIT D’OPTION POUR QUI ?</a:t>
            </a:r>
            <a:endParaRPr lang="fr-FR" b="1" dirty="0"/>
          </a:p>
        </p:txBody>
      </p:sp>
      <p:sp>
        <p:nvSpPr>
          <p:cNvPr id="5" name="ZoneTexte 8"/>
          <p:cNvSpPr txBox="1">
            <a:spLocks noChangeArrowheads="1"/>
          </p:cNvSpPr>
          <p:nvPr/>
        </p:nvSpPr>
        <p:spPr bwMode="auto">
          <a:xfrm>
            <a:off x="1298694" y="2021386"/>
            <a:ext cx="80645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fr-FR" sz="2000" dirty="0" smtClean="0">
                <a:solidFill>
                  <a:schemeClr val="accent2"/>
                </a:solidFill>
                <a:latin typeface="Franklin Gothic Book" panose="020B0503020102020204" pitchFamily="34" charset="0"/>
                <a:sym typeface="Wingdings" panose="05000000000000000000" pitchFamily="2" charset="2"/>
              </a:rPr>
              <a:t></a:t>
            </a:r>
            <a:r>
              <a:rPr lang="fr-FR" altLang="fr-FR" sz="2000" dirty="0" smtClean="0">
                <a:latin typeface="Franklin Gothic Book" panose="020B0503020102020204" pitchFamily="34" charset="0"/>
                <a:sym typeface="Wingdings" panose="05000000000000000000" pitchFamily="2" charset="2"/>
              </a:rPr>
              <a:t> </a:t>
            </a:r>
            <a:r>
              <a:rPr lang="fr-FR" altLang="fr-FR" sz="2000" dirty="0" smtClean="0">
                <a:latin typeface="Franklin Gothic Book" panose="020B0503020102020204" pitchFamily="34" charset="0"/>
              </a:rPr>
              <a:t>Les  manips radio et MK titulaires </a:t>
            </a:r>
            <a:r>
              <a:rPr lang="fr-FR" altLang="fr-FR" sz="2000" dirty="0">
                <a:latin typeface="Franklin Gothic Book" panose="020B0503020102020204" pitchFamily="34" charset="0"/>
              </a:rPr>
              <a:t>ou stagiaires de la Fonction Publique </a:t>
            </a:r>
            <a:r>
              <a:rPr lang="fr-FR" altLang="fr-FR" sz="2000" dirty="0" smtClean="0">
                <a:latin typeface="Franklin Gothic Book" panose="020B0503020102020204" pitchFamily="34" charset="0"/>
              </a:rPr>
              <a:t>Hospitalière,</a:t>
            </a:r>
          </a:p>
          <a:p>
            <a:pPr algn="just" eaLnBrk="1" hangingPunct="1"/>
            <a:endParaRPr lang="fr-FR" altLang="fr-FR" sz="1200" dirty="0">
              <a:latin typeface="Franklin Gothic Book" panose="020B0503020102020204" pitchFamily="34" charset="0"/>
            </a:endParaRPr>
          </a:p>
          <a:p>
            <a:pPr eaLnBrk="1" hangingPunct="1"/>
            <a:r>
              <a:rPr lang="fr-FR" altLang="fr-FR" sz="2000" dirty="0">
                <a:solidFill>
                  <a:schemeClr val="accent2"/>
                </a:solidFill>
                <a:latin typeface="Franklin Gothic Book" panose="020B0503020102020204" pitchFamily="34" charset="0"/>
                <a:sym typeface="Wingdings" panose="05000000000000000000" pitchFamily="2" charset="2"/>
              </a:rPr>
              <a:t></a:t>
            </a:r>
            <a:r>
              <a:rPr lang="fr-FR" altLang="fr-FR" sz="2000" dirty="0">
                <a:latin typeface="Franklin Gothic Book" panose="020B0503020102020204" pitchFamily="34" charset="0"/>
              </a:rPr>
              <a:t>Les agents :</a:t>
            </a:r>
          </a:p>
          <a:p>
            <a:pPr lvl="1" eaLnBrk="1" hangingPunct="1"/>
            <a:r>
              <a:rPr lang="fr-FR" altLang="fr-FR" sz="2000" dirty="0">
                <a:latin typeface="Franklin Gothic Book" panose="020B0503020102020204" pitchFamily="34" charset="0"/>
                <a:sym typeface="Wingdings" panose="05000000000000000000" pitchFamily="2" charset="2"/>
              </a:rPr>
              <a:t> </a:t>
            </a:r>
            <a:r>
              <a:rPr lang="fr-FR" altLang="fr-FR" sz="2000" dirty="0">
                <a:latin typeface="Franklin Gothic Book" panose="020B0503020102020204" pitchFamily="34" charset="0"/>
              </a:rPr>
              <a:t>en disponibilité</a:t>
            </a:r>
          </a:p>
          <a:p>
            <a:pPr lvl="1" eaLnBrk="1" hangingPunct="1"/>
            <a:r>
              <a:rPr lang="fr-FR" altLang="fr-FR" sz="2000" dirty="0">
                <a:latin typeface="Franklin Gothic Book" panose="020B0503020102020204" pitchFamily="34" charset="0"/>
                <a:sym typeface="Wingdings" panose="05000000000000000000" pitchFamily="2" charset="2"/>
              </a:rPr>
              <a:t> </a:t>
            </a:r>
            <a:r>
              <a:rPr lang="fr-FR" altLang="fr-FR" sz="2000" dirty="0">
                <a:latin typeface="Franklin Gothic Book" panose="020B0503020102020204" pitchFamily="34" charset="0"/>
              </a:rPr>
              <a:t>en congé parental</a:t>
            </a:r>
          </a:p>
          <a:p>
            <a:pPr lvl="1" eaLnBrk="1" hangingPunct="1"/>
            <a:r>
              <a:rPr lang="fr-FR" altLang="fr-FR" sz="2000" dirty="0">
                <a:latin typeface="Franklin Gothic Book" panose="020B0503020102020204" pitchFamily="34" charset="0"/>
                <a:sym typeface="Wingdings" panose="05000000000000000000" pitchFamily="2" charset="2"/>
              </a:rPr>
              <a:t> en congé maternité</a:t>
            </a:r>
          </a:p>
          <a:p>
            <a:pPr lvl="1" eaLnBrk="1" hangingPunct="1">
              <a:buFont typeface="Wingdings" panose="05000000000000000000" pitchFamily="2" charset="2"/>
              <a:buChar char="F"/>
            </a:pPr>
            <a:r>
              <a:rPr lang="fr-FR" altLang="fr-FR" sz="2000" dirty="0">
                <a:latin typeface="Franklin Gothic Book" panose="020B0503020102020204" pitchFamily="34" charset="0"/>
              </a:rPr>
              <a:t>en absence de longue durée</a:t>
            </a:r>
          </a:p>
          <a:p>
            <a:pPr lvl="1" eaLnBrk="1" hangingPunct="1">
              <a:buFont typeface="Wingdings" panose="05000000000000000000" pitchFamily="2" charset="2"/>
              <a:buChar char="F"/>
            </a:pPr>
            <a:r>
              <a:rPr lang="fr-FR" altLang="fr-FR" sz="2000" dirty="0">
                <a:latin typeface="Franklin Gothic Book" panose="020B0503020102020204" pitchFamily="34" charset="0"/>
              </a:rPr>
              <a:t> mis à disposition</a:t>
            </a:r>
          </a:p>
          <a:p>
            <a:pPr lvl="1" eaLnBrk="1" hangingPunct="1">
              <a:buFont typeface="Wingdings" panose="05000000000000000000" pitchFamily="2" charset="2"/>
              <a:buChar char="F"/>
            </a:pPr>
            <a:endParaRPr lang="fr-FR" altLang="fr-FR" sz="2000" dirty="0">
              <a:latin typeface="Franklin Gothic Book" panose="020B0503020102020204" pitchFamily="34" charset="0"/>
            </a:endParaRPr>
          </a:p>
          <a:p>
            <a:pPr lvl="1" eaLnBrk="1" hangingPunct="1">
              <a:buFont typeface="Wingdings" panose="05000000000000000000" pitchFamily="2" charset="2"/>
              <a:buChar char="F"/>
            </a:pPr>
            <a:endParaRPr lang="fr-FR" altLang="fr-FR" sz="1200" dirty="0">
              <a:latin typeface="Franklin Gothic Book" panose="020B0503020102020204" pitchFamily="34" charset="0"/>
            </a:endParaRPr>
          </a:p>
          <a:p>
            <a:pPr algn="just" eaLnBrk="1" hangingPunct="1"/>
            <a:r>
              <a:rPr lang="fr-FR" altLang="fr-FR" sz="2000" dirty="0">
                <a:solidFill>
                  <a:schemeClr val="accent2"/>
                </a:solidFill>
                <a:latin typeface="Franklin Gothic Book" panose="020B0503020102020204" pitchFamily="34" charset="0"/>
                <a:sym typeface="Wingdings" panose="05000000000000000000" pitchFamily="2" charset="2"/>
              </a:rPr>
              <a:t></a:t>
            </a:r>
            <a:r>
              <a:rPr lang="fr-FR" altLang="fr-FR" sz="2000" dirty="0">
                <a:latin typeface="Franklin Gothic Book" panose="020B0503020102020204" pitchFamily="34" charset="0"/>
                <a:sym typeface="Wingdings" panose="05000000000000000000" pitchFamily="2" charset="2"/>
              </a:rPr>
              <a:t> Les étudiants en études promotionnelles.</a:t>
            </a:r>
            <a:endParaRPr lang="fr-FR" altLang="fr-FR" sz="2000" dirty="0">
              <a:latin typeface="Franklin Gothic Book" panose="020B0503020102020204" pitchFamily="34" charset="0"/>
            </a:endParaRPr>
          </a:p>
          <a:p>
            <a:pPr lvl="1" eaLnBrk="1" hangingPunct="1"/>
            <a:endParaRPr lang="fr-FR" altLang="fr-FR" dirty="0">
              <a:latin typeface="Franklin Gothic Book" panose="020B0503020102020204" pitchFamily="34" charset="0"/>
            </a:endParaRPr>
          </a:p>
          <a:p>
            <a:pPr eaLnBrk="1" hangingPunct="1"/>
            <a:endParaRPr lang="fr-FR" altLang="fr-FR" dirty="0">
              <a:latin typeface="Franklin Gothic Book" panose="020B0503020102020204" pitchFamily="34" charset="0"/>
            </a:endParaRPr>
          </a:p>
        </p:txBody>
      </p:sp>
    </p:spTree>
    <p:extLst>
      <p:ext uri="{BB962C8B-B14F-4D97-AF65-F5344CB8AC3E}">
        <p14:creationId xmlns:p14="http://schemas.microsoft.com/office/powerpoint/2010/main" val="3367443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ZoneTexte 2"/>
          <p:cNvSpPr txBox="1"/>
          <p:nvPr/>
        </p:nvSpPr>
        <p:spPr>
          <a:xfrm>
            <a:off x="755650" y="1916113"/>
            <a:ext cx="8064500" cy="4031873"/>
          </a:xfrm>
          <a:prstGeom prst="rect">
            <a:avLst/>
          </a:prstGeom>
          <a:noFill/>
        </p:spPr>
        <p:txBody>
          <a:bodyPr>
            <a:spAutoFit/>
          </a:bodyPr>
          <a:lstStyle/>
          <a:p>
            <a:pPr algn="just" fontAlgn="auto">
              <a:spcBef>
                <a:spcPts val="0"/>
              </a:spcBef>
              <a:spcAft>
                <a:spcPts val="0"/>
              </a:spcAft>
              <a:buFont typeface="Wingdings"/>
              <a:buChar char="Ü"/>
              <a:defRPr/>
            </a:pPr>
            <a:r>
              <a:rPr lang="fr-FR" sz="3200" b="1" dirty="0" smtClean="0">
                <a:latin typeface="+mn-lt"/>
                <a:cs typeface="+mn-cs"/>
              </a:rPr>
              <a:t> Les manips radio et MK recruté-e-s </a:t>
            </a:r>
            <a:r>
              <a:rPr lang="fr-FR" sz="3200" b="1" dirty="0">
                <a:latin typeface="+mn-lt"/>
                <a:cs typeface="+mn-cs"/>
              </a:rPr>
              <a:t>à partir du 1</a:t>
            </a:r>
            <a:r>
              <a:rPr lang="fr-FR" sz="3200" b="1" baseline="30000" dirty="0">
                <a:latin typeface="+mn-lt"/>
                <a:cs typeface="+mn-cs"/>
              </a:rPr>
              <a:t>er</a:t>
            </a:r>
            <a:r>
              <a:rPr lang="fr-FR" sz="3200" b="1" dirty="0">
                <a:latin typeface="+mn-lt"/>
                <a:cs typeface="+mn-cs"/>
              </a:rPr>
              <a:t> </a:t>
            </a:r>
            <a:r>
              <a:rPr lang="fr-FR" sz="3200" b="1" dirty="0" smtClean="0">
                <a:latin typeface="+mn-lt"/>
                <a:cs typeface="+mn-cs"/>
              </a:rPr>
              <a:t>septembre 2017 </a:t>
            </a:r>
            <a:r>
              <a:rPr lang="fr-FR" sz="3200" b="1" dirty="0">
                <a:latin typeface="+mn-lt"/>
                <a:cs typeface="+mn-cs"/>
              </a:rPr>
              <a:t>(hors  études promo.) n’auront pas le choix.</a:t>
            </a:r>
          </a:p>
          <a:p>
            <a:pPr algn="ctr" fontAlgn="auto">
              <a:spcBef>
                <a:spcPts val="0"/>
              </a:spcBef>
              <a:spcAft>
                <a:spcPts val="0"/>
              </a:spcAft>
              <a:defRPr/>
            </a:pPr>
            <a:r>
              <a:rPr lang="fr-FR" sz="3200" b="1" dirty="0">
                <a:latin typeface="+mn-lt"/>
                <a:cs typeface="+mn-cs"/>
              </a:rPr>
              <a:t> </a:t>
            </a:r>
            <a:r>
              <a:rPr lang="fr-FR" sz="3200" b="1" dirty="0">
                <a:solidFill>
                  <a:schemeClr val="accent2"/>
                </a:solidFill>
                <a:effectLst>
                  <a:outerShdw blurRad="38100" dist="38100" dir="2700000" algn="tl">
                    <a:srgbClr val="000000">
                      <a:alpha val="43137"/>
                    </a:srgbClr>
                  </a:outerShdw>
                </a:effectLst>
                <a:latin typeface="+mn-lt"/>
                <a:cs typeface="+mn-cs"/>
              </a:rPr>
              <a:t>Ils intégreront d’office la catégorie A</a:t>
            </a:r>
            <a:r>
              <a:rPr lang="fr-FR" sz="3200" b="1" dirty="0">
                <a:solidFill>
                  <a:schemeClr val="accent2"/>
                </a:solidFill>
                <a:latin typeface="+mn-lt"/>
                <a:cs typeface="+mn-cs"/>
              </a:rPr>
              <a:t>.</a:t>
            </a:r>
          </a:p>
          <a:p>
            <a:pPr fontAlgn="auto">
              <a:spcBef>
                <a:spcPts val="0"/>
              </a:spcBef>
              <a:spcAft>
                <a:spcPts val="0"/>
              </a:spcAft>
              <a:defRPr/>
            </a:pPr>
            <a:endParaRPr lang="fr-FR" sz="3200" b="1" dirty="0">
              <a:latin typeface="+mn-lt"/>
              <a:cs typeface="+mn-cs"/>
            </a:endParaRPr>
          </a:p>
          <a:p>
            <a:pPr algn="just" fontAlgn="auto">
              <a:spcBef>
                <a:spcPts val="0"/>
              </a:spcBef>
              <a:spcAft>
                <a:spcPts val="0"/>
              </a:spcAft>
              <a:defRPr/>
            </a:pPr>
            <a:r>
              <a:rPr lang="fr-FR" sz="3200" b="1" dirty="0">
                <a:latin typeface="+mn-lt"/>
                <a:cs typeface="+mn-cs"/>
                <a:sym typeface="Wingdings"/>
              </a:rPr>
              <a:t> </a:t>
            </a:r>
            <a:r>
              <a:rPr lang="fr-FR" sz="3200" b="1" dirty="0">
                <a:latin typeface="+mn-lt"/>
                <a:cs typeface="+mn-cs"/>
              </a:rPr>
              <a:t>Les contractuel(le)s seront rémunéré(e)s sur la base du 1</a:t>
            </a:r>
            <a:r>
              <a:rPr lang="fr-FR" sz="3200" b="1" baseline="30000" dirty="0">
                <a:latin typeface="+mn-lt"/>
                <a:cs typeface="+mn-cs"/>
              </a:rPr>
              <a:t>er</a:t>
            </a:r>
            <a:r>
              <a:rPr lang="fr-FR" sz="3200" b="1" dirty="0">
                <a:latin typeface="+mn-lt"/>
                <a:cs typeface="+mn-cs"/>
              </a:rPr>
              <a:t> échelon de la catégorie A.</a:t>
            </a:r>
          </a:p>
        </p:txBody>
      </p:sp>
    </p:spTree>
    <p:extLst>
      <p:ext uri="{BB962C8B-B14F-4D97-AF65-F5344CB8AC3E}">
        <p14:creationId xmlns:p14="http://schemas.microsoft.com/office/powerpoint/2010/main" val="4160620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Titre 5"/>
          <p:cNvSpPr txBox="1">
            <a:spLocks/>
          </p:cNvSpPr>
          <p:nvPr/>
        </p:nvSpPr>
        <p:spPr>
          <a:xfrm>
            <a:off x="898618" y="2354601"/>
            <a:ext cx="8458200" cy="1222375"/>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fr-FR" sz="4800" b="1" dirty="0" smtClean="0">
                <a:solidFill>
                  <a:schemeClr val="accent2"/>
                </a:solidFill>
              </a:rPr>
              <a:t>DROIT D’OPTION </a:t>
            </a:r>
            <a:br>
              <a:rPr lang="fr-FR" sz="4800" b="1" dirty="0" smtClean="0">
                <a:solidFill>
                  <a:schemeClr val="accent2"/>
                </a:solidFill>
              </a:rPr>
            </a:br>
            <a:r>
              <a:rPr lang="fr-FR" sz="4800" b="1" dirty="0" smtClean="0">
                <a:solidFill>
                  <a:schemeClr val="accent2"/>
                </a:solidFill>
              </a:rPr>
              <a:t>= </a:t>
            </a:r>
            <a:br>
              <a:rPr lang="fr-FR" sz="4800" b="1" dirty="0" smtClean="0">
                <a:solidFill>
                  <a:schemeClr val="accent2"/>
                </a:solidFill>
              </a:rPr>
            </a:br>
            <a:r>
              <a:rPr lang="fr-FR" sz="4800" b="1" dirty="0" smtClean="0">
                <a:solidFill>
                  <a:schemeClr val="accent2"/>
                </a:solidFill>
              </a:rPr>
              <a:t>CHANTAGE A LA PÉNIBILITÉ</a:t>
            </a:r>
            <a:endParaRPr lang="fr-FR" sz="4800" b="1" dirty="0">
              <a:solidFill>
                <a:schemeClr val="accent2"/>
              </a:solidFill>
            </a:endParaRPr>
          </a:p>
        </p:txBody>
      </p:sp>
    </p:spTree>
    <p:extLst>
      <p:ext uri="{BB962C8B-B14F-4D97-AF65-F5344CB8AC3E}">
        <p14:creationId xmlns:p14="http://schemas.microsoft.com/office/powerpoint/2010/main" val="1860929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Titre 5"/>
          <p:cNvSpPr txBox="1">
            <a:spLocks/>
          </p:cNvSpPr>
          <p:nvPr/>
        </p:nvSpPr>
        <p:spPr>
          <a:xfrm>
            <a:off x="1744882" y="489411"/>
            <a:ext cx="7344816" cy="1222375"/>
          </a:xfrm>
          <a:prstGeom prst="rect">
            <a:avLst/>
          </a:prstGeom>
        </p:spPr>
        <p:txBody>
          <a:bodyPr vert="horz" lIns="91440" tIns="45720" rIns="91440" bIns="45720" rtlCol="0" anchor="t">
            <a:normAutofit fontScale="8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fr-FR" b="1" dirty="0" smtClean="0"/>
              <a:t>De nouvelles grilles de rémunération </a:t>
            </a:r>
          </a:p>
          <a:p>
            <a:pPr algn="ctr">
              <a:defRPr/>
            </a:pPr>
            <a:r>
              <a:rPr lang="fr-FR" b="1" dirty="0" smtClean="0"/>
              <a:t>pour les Manips et MK</a:t>
            </a:r>
          </a:p>
          <a:p>
            <a:pPr algn="ctr">
              <a:defRPr/>
            </a:pPr>
            <a:r>
              <a:rPr lang="fr-FR" b="1" dirty="0" smtClean="0"/>
              <a:t>de la Fonction Publique Hospitalière.</a:t>
            </a:r>
            <a:endParaRPr lang="fr-FR" b="1" dirty="0"/>
          </a:p>
        </p:txBody>
      </p:sp>
      <p:sp>
        <p:nvSpPr>
          <p:cNvPr id="5" name="ZoneTexte 6"/>
          <p:cNvSpPr txBox="1">
            <a:spLocks noChangeArrowheads="1"/>
          </p:cNvSpPr>
          <p:nvPr/>
        </p:nvSpPr>
        <p:spPr bwMode="auto">
          <a:xfrm>
            <a:off x="847136" y="2118241"/>
            <a:ext cx="8135937"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sz="2400" b="1" dirty="0">
                <a:solidFill>
                  <a:schemeClr val="accent2"/>
                </a:solidFill>
                <a:latin typeface="Franklin Gothic Book" panose="020B0503020102020204" pitchFamily="34" charset="0"/>
                <a:sym typeface="Wingdings" panose="05000000000000000000" pitchFamily="2" charset="2"/>
              </a:rPr>
              <a:t></a:t>
            </a:r>
            <a:r>
              <a:rPr lang="fr-FR" altLang="fr-FR" sz="2400" b="1" dirty="0">
                <a:latin typeface="Franklin Gothic Book" panose="020B0503020102020204" pitchFamily="34" charset="0"/>
                <a:sym typeface="Wingdings" panose="05000000000000000000" pitchFamily="2" charset="2"/>
              </a:rPr>
              <a:t> </a:t>
            </a:r>
            <a:r>
              <a:rPr lang="fr-FR" altLang="fr-FR" sz="2400" b="1" u="sng" dirty="0">
                <a:latin typeface="Franklin Gothic Book" panose="020B0503020102020204" pitchFamily="34" charset="0"/>
              </a:rPr>
              <a:t>Si vous optez pour la catégorie B</a:t>
            </a:r>
            <a:r>
              <a:rPr lang="fr-FR" altLang="fr-FR" sz="2400" b="1" dirty="0">
                <a:latin typeface="Franklin Gothic Book" panose="020B0503020102020204" pitchFamily="34" charset="0"/>
              </a:rPr>
              <a:t>, vous aurez une revalorisation : </a:t>
            </a:r>
          </a:p>
          <a:p>
            <a:pPr eaLnBrk="1" hangingPunct="1"/>
            <a:endParaRPr lang="fr-FR" altLang="fr-FR" sz="1200" b="1" dirty="0">
              <a:latin typeface="Franklin Gothic Book" panose="020B0503020102020204" pitchFamily="34" charset="0"/>
            </a:endParaRPr>
          </a:p>
          <a:p>
            <a:pPr lvl="1" eaLnBrk="1" hangingPunct="1">
              <a:buFont typeface="Wingdings" panose="05000000000000000000" pitchFamily="2" charset="2"/>
              <a:buChar char="§"/>
            </a:pPr>
            <a:r>
              <a:rPr lang="fr-FR" altLang="fr-FR" sz="2400" b="1" dirty="0">
                <a:latin typeface="Franklin Gothic Book" panose="020B0503020102020204" pitchFamily="34" charset="0"/>
              </a:rPr>
              <a:t> au 1</a:t>
            </a:r>
            <a:r>
              <a:rPr lang="fr-FR" altLang="fr-FR" sz="2400" b="1" baseline="30000" dirty="0">
                <a:latin typeface="Franklin Gothic Book" panose="020B0503020102020204" pitchFamily="34" charset="0"/>
              </a:rPr>
              <a:t>er</a:t>
            </a:r>
            <a:r>
              <a:rPr lang="fr-FR" altLang="fr-FR" sz="2400" b="1" dirty="0">
                <a:latin typeface="Franklin Gothic Book" panose="020B0503020102020204" pitchFamily="34" charset="0"/>
              </a:rPr>
              <a:t> </a:t>
            </a:r>
            <a:r>
              <a:rPr lang="fr-FR" altLang="fr-FR" sz="2400" b="1" dirty="0" smtClean="0">
                <a:latin typeface="Franklin Gothic Book" panose="020B0503020102020204" pitchFamily="34" charset="0"/>
              </a:rPr>
              <a:t>janvier 2018</a:t>
            </a:r>
          </a:p>
          <a:p>
            <a:pPr lvl="1" eaLnBrk="1" hangingPunct="1">
              <a:buFont typeface="Wingdings" panose="05000000000000000000" pitchFamily="2" charset="2"/>
              <a:buChar char="§"/>
            </a:pPr>
            <a:endParaRPr lang="fr-FR" altLang="fr-FR" sz="2400" b="1" dirty="0">
              <a:latin typeface="Franklin Gothic Book" panose="020B0503020102020204" pitchFamily="34" charset="0"/>
            </a:endParaRPr>
          </a:p>
          <a:p>
            <a:pPr lvl="1" eaLnBrk="1" hangingPunct="1">
              <a:buFont typeface="Wingdings" panose="05000000000000000000" pitchFamily="2" charset="2"/>
              <a:buChar char="§"/>
            </a:pPr>
            <a:endParaRPr lang="fr-FR" altLang="fr-FR" sz="2400" b="1" dirty="0">
              <a:latin typeface="Franklin Gothic Book" panose="020B0503020102020204" pitchFamily="34" charset="0"/>
            </a:endParaRPr>
          </a:p>
          <a:p>
            <a:pPr eaLnBrk="1" hangingPunct="1"/>
            <a:r>
              <a:rPr lang="fr-FR" altLang="fr-FR" sz="2400" b="1" dirty="0">
                <a:solidFill>
                  <a:schemeClr val="accent2"/>
                </a:solidFill>
                <a:latin typeface="Franklin Gothic Book" panose="020B0503020102020204" pitchFamily="34" charset="0"/>
                <a:sym typeface="Wingdings" panose="05000000000000000000" pitchFamily="2" charset="2"/>
              </a:rPr>
              <a:t></a:t>
            </a:r>
            <a:r>
              <a:rPr lang="fr-FR" altLang="fr-FR" sz="2400" b="1" dirty="0">
                <a:latin typeface="Franklin Gothic Book" panose="020B0503020102020204" pitchFamily="34" charset="0"/>
                <a:sym typeface="Wingdings" panose="05000000000000000000" pitchFamily="2" charset="2"/>
              </a:rPr>
              <a:t> </a:t>
            </a:r>
            <a:r>
              <a:rPr lang="fr-FR" altLang="fr-FR" sz="2400" b="1" u="sng" dirty="0">
                <a:latin typeface="Franklin Gothic Book" panose="020B0503020102020204" pitchFamily="34" charset="0"/>
              </a:rPr>
              <a:t>Si vous optez pour la catégorie A</a:t>
            </a:r>
            <a:r>
              <a:rPr lang="fr-FR" altLang="fr-FR" sz="2400" b="1" dirty="0">
                <a:latin typeface="Franklin Gothic Book" panose="020B0503020102020204" pitchFamily="34" charset="0"/>
              </a:rPr>
              <a:t>, vous aurez une revalorisation :</a:t>
            </a:r>
          </a:p>
          <a:p>
            <a:pPr eaLnBrk="1" hangingPunct="1"/>
            <a:endParaRPr lang="fr-FR" altLang="fr-FR" sz="1200" b="1" dirty="0">
              <a:latin typeface="Franklin Gothic Book" panose="020B0503020102020204" pitchFamily="34" charset="0"/>
            </a:endParaRPr>
          </a:p>
          <a:p>
            <a:pPr lvl="1" eaLnBrk="1" hangingPunct="1">
              <a:buFont typeface="Wingdings" panose="05000000000000000000" pitchFamily="2" charset="2"/>
              <a:buChar char="§"/>
            </a:pPr>
            <a:r>
              <a:rPr lang="fr-FR" altLang="fr-FR" sz="2400" b="1" dirty="0">
                <a:latin typeface="Franklin Gothic Book" panose="020B0503020102020204" pitchFamily="34" charset="0"/>
              </a:rPr>
              <a:t> au 1</a:t>
            </a:r>
            <a:r>
              <a:rPr lang="fr-FR" altLang="fr-FR" sz="2400" b="1" baseline="30000" dirty="0">
                <a:latin typeface="Franklin Gothic Book" panose="020B0503020102020204" pitchFamily="34" charset="0"/>
              </a:rPr>
              <a:t>er</a:t>
            </a:r>
            <a:r>
              <a:rPr lang="fr-FR" altLang="fr-FR" sz="2400" b="1" dirty="0">
                <a:latin typeface="Franklin Gothic Book" panose="020B0503020102020204" pitchFamily="34" charset="0"/>
              </a:rPr>
              <a:t> </a:t>
            </a:r>
            <a:r>
              <a:rPr lang="fr-FR" altLang="fr-FR" sz="2400" b="1" dirty="0" smtClean="0">
                <a:latin typeface="Franklin Gothic Book" panose="020B0503020102020204" pitchFamily="34" charset="0"/>
              </a:rPr>
              <a:t>janvier 2018</a:t>
            </a:r>
            <a:endParaRPr lang="fr-FR" altLang="fr-FR" sz="2400" b="1" dirty="0">
              <a:latin typeface="Franklin Gothic Book" panose="020B0503020102020204" pitchFamily="34" charset="0"/>
            </a:endParaRPr>
          </a:p>
          <a:p>
            <a:pPr lvl="1" eaLnBrk="1" hangingPunct="1">
              <a:buFont typeface="Wingdings" panose="05000000000000000000" pitchFamily="2" charset="2"/>
              <a:buChar char="§"/>
            </a:pPr>
            <a:r>
              <a:rPr lang="fr-FR" altLang="fr-FR" sz="2400" b="1" dirty="0">
                <a:latin typeface="Franklin Gothic Book" panose="020B0503020102020204" pitchFamily="34" charset="0"/>
              </a:rPr>
              <a:t> au 1</a:t>
            </a:r>
            <a:r>
              <a:rPr lang="fr-FR" altLang="fr-FR" sz="2400" b="1" baseline="30000" dirty="0">
                <a:latin typeface="Franklin Gothic Book" panose="020B0503020102020204" pitchFamily="34" charset="0"/>
              </a:rPr>
              <a:t>er</a:t>
            </a:r>
            <a:r>
              <a:rPr lang="fr-FR" altLang="fr-FR" sz="2400" b="1" dirty="0">
                <a:latin typeface="Franklin Gothic Book" panose="020B0503020102020204" pitchFamily="34" charset="0"/>
              </a:rPr>
              <a:t> </a:t>
            </a:r>
            <a:r>
              <a:rPr lang="fr-FR" altLang="fr-FR" sz="2400" b="1" dirty="0" smtClean="0">
                <a:latin typeface="Franklin Gothic Book" panose="020B0503020102020204" pitchFamily="34" charset="0"/>
              </a:rPr>
              <a:t>janvier 2019</a:t>
            </a:r>
            <a:endParaRPr lang="fr-FR" altLang="fr-FR" sz="2400" b="1" dirty="0">
              <a:latin typeface="Franklin Gothic Book" panose="020B0503020102020204" pitchFamily="34" charset="0"/>
            </a:endParaRPr>
          </a:p>
          <a:p>
            <a:pPr lvl="1" eaLnBrk="1" hangingPunct="1"/>
            <a:endParaRPr lang="fr-FR" altLang="fr-FR" sz="2000" b="1" dirty="0">
              <a:latin typeface="Franklin Gothic Book" panose="020B0503020102020204" pitchFamily="34" charset="0"/>
            </a:endParaRPr>
          </a:p>
          <a:p>
            <a:pPr eaLnBrk="1" hangingPunct="1"/>
            <a:endParaRPr lang="fr-FR" altLang="fr-FR" dirty="0">
              <a:latin typeface="Franklin Gothic Book" panose="020B0503020102020204" pitchFamily="34" charset="0"/>
            </a:endParaRPr>
          </a:p>
        </p:txBody>
      </p:sp>
    </p:spTree>
    <p:extLst>
      <p:ext uri="{BB962C8B-B14F-4D97-AF65-F5344CB8AC3E}">
        <p14:creationId xmlns:p14="http://schemas.microsoft.com/office/powerpoint/2010/main" val="30497499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2" name="ZoneTexte 1"/>
          <p:cNvSpPr txBox="1"/>
          <p:nvPr/>
        </p:nvSpPr>
        <p:spPr>
          <a:xfrm>
            <a:off x="2181497" y="527545"/>
            <a:ext cx="6622869" cy="830997"/>
          </a:xfrm>
          <a:prstGeom prst="rect">
            <a:avLst/>
          </a:prstGeom>
          <a:noFill/>
        </p:spPr>
        <p:txBody>
          <a:bodyPr wrap="square" rtlCol="0">
            <a:spAutoFit/>
          </a:bodyPr>
          <a:lstStyle/>
          <a:p>
            <a:pPr algn="ctr"/>
            <a:r>
              <a:rPr lang="fr-FR" sz="2400" b="1" dirty="0" smtClean="0">
                <a:solidFill>
                  <a:schemeClr val="accent2"/>
                </a:solidFill>
              </a:rPr>
              <a:t>GRILLES DE RECLASSEMENT MANIPS DE CLASSE NORMALE</a:t>
            </a:r>
            <a:endParaRPr lang="fr-FR" sz="2400" b="1" dirty="0">
              <a:solidFill>
                <a:schemeClr val="accent2"/>
              </a:solidFill>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612" y="1970819"/>
            <a:ext cx="9547405" cy="3342222"/>
          </a:xfrm>
          <a:prstGeom prst="rect">
            <a:avLst/>
          </a:prstGeom>
        </p:spPr>
      </p:pic>
    </p:spTree>
    <p:extLst>
      <p:ext uri="{BB962C8B-B14F-4D97-AF65-F5344CB8AC3E}">
        <p14:creationId xmlns:p14="http://schemas.microsoft.com/office/powerpoint/2010/main" val="783196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ZoneTexte 2"/>
          <p:cNvSpPr txBox="1"/>
          <p:nvPr/>
        </p:nvSpPr>
        <p:spPr>
          <a:xfrm>
            <a:off x="2181497" y="527545"/>
            <a:ext cx="6622869" cy="830997"/>
          </a:xfrm>
          <a:prstGeom prst="rect">
            <a:avLst/>
          </a:prstGeom>
          <a:noFill/>
        </p:spPr>
        <p:txBody>
          <a:bodyPr wrap="square" rtlCol="0">
            <a:spAutoFit/>
          </a:bodyPr>
          <a:lstStyle/>
          <a:p>
            <a:pPr algn="ctr"/>
            <a:r>
              <a:rPr lang="fr-FR" sz="2400" b="1" dirty="0" smtClean="0">
                <a:solidFill>
                  <a:schemeClr val="accent2"/>
                </a:solidFill>
              </a:rPr>
              <a:t>GRILLES DE RECLASSEMENT MANIPS DE CLASSE SUPERIEURE</a:t>
            </a:r>
            <a:endParaRPr lang="fr-FR" sz="2400" b="1" dirty="0">
              <a:solidFill>
                <a:schemeClr val="accent2"/>
              </a:solidFill>
            </a:endParaRPr>
          </a:p>
        </p:txBody>
      </p:sp>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5052" y="2037290"/>
            <a:ext cx="9614374" cy="3088891"/>
          </a:xfrm>
          <a:prstGeom prst="rect">
            <a:avLst/>
          </a:prstGeom>
        </p:spPr>
      </p:pic>
    </p:spTree>
    <p:extLst>
      <p:ext uri="{BB962C8B-B14F-4D97-AF65-F5344CB8AC3E}">
        <p14:creationId xmlns:p14="http://schemas.microsoft.com/office/powerpoint/2010/main" val="2403942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2" name="ZoneTexte 1"/>
          <p:cNvSpPr txBox="1"/>
          <p:nvPr/>
        </p:nvSpPr>
        <p:spPr>
          <a:xfrm>
            <a:off x="2181497" y="527545"/>
            <a:ext cx="6622869" cy="830997"/>
          </a:xfrm>
          <a:prstGeom prst="rect">
            <a:avLst/>
          </a:prstGeom>
          <a:noFill/>
        </p:spPr>
        <p:txBody>
          <a:bodyPr wrap="square" rtlCol="0">
            <a:spAutoFit/>
          </a:bodyPr>
          <a:lstStyle/>
          <a:p>
            <a:pPr algn="ctr"/>
            <a:r>
              <a:rPr lang="fr-FR" sz="2400" b="1" dirty="0" smtClean="0">
                <a:solidFill>
                  <a:schemeClr val="accent2"/>
                </a:solidFill>
              </a:rPr>
              <a:t>GRILLES DE RECLASSEMENT MK DE CLASSE NORMALE</a:t>
            </a:r>
            <a:endParaRPr lang="fr-FR" sz="2400" b="1" dirty="0">
              <a:solidFill>
                <a:schemeClr val="accent2"/>
              </a:solidFill>
            </a:endParaRP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052" y="1814946"/>
            <a:ext cx="9415567" cy="3311236"/>
          </a:xfrm>
          <a:prstGeom prst="rect">
            <a:avLst/>
          </a:prstGeom>
        </p:spPr>
      </p:pic>
    </p:spTree>
    <p:extLst>
      <p:ext uri="{BB962C8B-B14F-4D97-AF65-F5344CB8AC3E}">
        <p14:creationId xmlns:p14="http://schemas.microsoft.com/office/powerpoint/2010/main" val="41117664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ZoneTexte 2"/>
          <p:cNvSpPr txBox="1"/>
          <p:nvPr/>
        </p:nvSpPr>
        <p:spPr>
          <a:xfrm>
            <a:off x="2181497" y="527545"/>
            <a:ext cx="6622869" cy="830997"/>
          </a:xfrm>
          <a:prstGeom prst="rect">
            <a:avLst/>
          </a:prstGeom>
          <a:noFill/>
        </p:spPr>
        <p:txBody>
          <a:bodyPr wrap="square" rtlCol="0">
            <a:spAutoFit/>
          </a:bodyPr>
          <a:lstStyle/>
          <a:p>
            <a:pPr algn="ctr"/>
            <a:r>
              <a:rPr lang="fr-FR" sz="2400" b="1" dirty="0" smtClean="0">
                <a:solidFill>
                  <a:schemeClr val="accent2"/>
                </a:solidFill>
              </a:rPr>
              <a:t>GRILLES DE RECLASSEMENT MK DE CLASSE SUPERIEURE</a:t>
            </a:r>
            <a:endParaRPr lang="fr-FR" sz="2400" b="1" dirty="0">
              <a:solidFill>
                <a:schemeClr val="accent2"/>
              </a:solidFill>
            </a:endParaRPr>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505" y="1731818"/>
            <a:ext cx="9591844" cy="3218848"/>
          </a:xfrm>
          <a:prstGeom prst="rect">
            <a:avLst/>
          </a:prstGeom>
        </p:spPr>
      </p:pic>
    </p:spTree>
    <p:extLst>
      <p:ext uri="{BB962C8B-B14F-4D97-AF65-F5344CB8AC3E}">
        <p14:creationId xmlns:p14="http://schemas.microsoft.com/office/powerpoint/2010/main" val="3638036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pic>
        <p:nvPicPr>
          <p:cNvPr id="7" name="Image 6" descr="Résultat de recherche d'images pour &quot;droit d'option cgt&quot;"/>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8840" y="731520"/>
            <a:ext cx="6448107" cy="5140077"/>
          </a:xfrm>
          <a:prstGeom prst="rect">
            <a:avLst/>
          </a:prstGeom>
          <a:noFill/>
          <a:ln>
            <a:noFill/>
          </a:ln>
        </p:spPr>
      </p:pic>
    </p:spTree>
    <p:extLst>
      <p:ext uri="{BB962C8B-B14F-4D97-AF65-F5344CB8AC3E}">
        <p14:creationId xmlns:p14="http://schemas.microsoft.com/office/powerpoint/2010/main" val="497131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5" name="Rectangle 4"/>
          <p:cNvSpPr/>
          <p:nvPr/>
        </p:nvSpPr>
        <p:spPr>
          <a:xfrm>
            <a:off x="1123406" y="2607237"/>
            <a:ext cx="8020594" cy="3108543"/>
          </a:xfrm>
          <a:prstGeom prst="rect">
            <a:avLst/>
          </a:prstGeom>
        </p:spPr>
        <p:txBody>
          <a:bodyPr wrap="square">
            <a:spAutoFit/>
          </a:bodyPr>
          <a:lstStyle/>
          <a:p>
            <a:pPr algn="ctr">
              <a:lnSpc>
                <a:spcPct val="140000"/>
              </a:lnSpc>
              <a:spcBef>
                <a:spcPct val="50000"/>
              </a:spcBef>
            </a:pPr>
            <a:r>
              <a:rPr lang="fr-FR" altLang="fr-FR" sz="2800" b="1" dirty="0"/>
              <a:t>IL DECOULE DU PROTOCOLE « BACHELOT » SIGNE EN FEVRIER 2010 PAR UN SEUL SYNDICAT, LE SNCH… QUI N’EST REPRESENTATIF NI DANS LA FONCTION PUBLIQUE, NI DANS LA PROFESSION.</a:t>
            </a:r>
          </a:p>
        </p:txBody>
      </p:sp>
      <p:sp>
        <p:nvSpPr>
          <p:cNvPr id="6" name="ZoneTexte 6"/>
          <p:cNvSpPr txBox="1">
            <a:spLocks noChangeArrowheads="1"/>
          </p:cNvSpPr>
          <p:nvPr/>
        </p:nvSpPr>
        <p:spPr bwMode="auto">
          <a:xfrm>
            <a:off x="2561273" y="481081"/>
            <a:ext cx="5905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sz="5400" b="1" dirty="0">
                <a:solidFill>
                  <a:schemeClr val="accent1"/>
                </a:solidFill>
                <a:latin typeface="Franklin Gothic Book" panose="020B0503020102020204" pitchFamily="34" charset="0"/>
              </a:rPr>
              <a:t>LE DROIT D’OPTION</a:t>
            </a:r>
          </a:p>
        </p:txBody>
      </p:sp>
    </p:spTree>
    <p:extLst>
      <p:ext uri="{BB962C8B-B14F-4D97-AF65-F5344CB8AC3E}">
        <p14:creationId xmlns:p14="http://schemas.microsoft.com/office/powerpoint/2010/main" val="7488969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Titre 5"/>
          <p:cNvSpPr txBox="1">
            <a:spLocks/>
          </p:cNvSpPr>
          <p:nvPr/>
        </p:nvSpPr>
        <p:spPr>
          <a:xfrm>
            <a:off x="1744882" y="509167"/>
            <a:ext cx="7272808" cy="1222375"/>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fr-FR" sz="4800" dirty="0" smtClean="0">
                <a:solidFill>
                  <a:schemeClr val="accent2"/>
                </a:solidFill>
              </a:rPr>
              <a:t>Réforme des retraites</a:t>
            </a:r>
            <a:endParaRPr lang="fr-FR" sz="4800" dirty="0">
              <a:solidFill>
                <a:schemeClr val="accent2"/>
              </a:solidFill>
            </a:endParaRPr>
          </a:p>
        </p:txBody>
      </p:sp>
      <p:sp>
        <p:nvSpPr>
          <p:cNvPr id="5" name="ZoneTexte 7"/>
          <p:cNvSpPr txBox="1">
            <a:spLocks noChangeArrowheads="1"/>
          </p:cNvSpPr>
          <p:nvPr/>
        </p:nvSpPr>
        <p:spPr bwMode="auto">
          <a:xfrm>
            <a:off x="664265" y="1948289"/>
            <a:ext cx="8673699"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indent="-457200" algn="just" eaLnBrk="1" hangingPunct="1">
              <a:buFont typeface="Wingdings" panose="05000000000000000000" pitchFamily="2" charset="2"/>
              <a:buChar char="ð"/>
            </a:pPr>
            <a:r>
              <a:rPr lang="fr-FR" altLang="fr-FR" sz="2800" b="1" dirty="0" smtClean="0">
                <a:solidFill>
                  <a:schemeClr val="accent2"/>
                </a:solidFill>
                <a:latin typeface="Franklin Gothic Book" panose="020B0503020102020204" pitchFamily="34" charset="0"/>
              </a:rPr>
              <a:t>Individualisation +++</a:t>
            </a:r>
            <a:endParaRPr lang="fr-FR" altLang="fr-FR" sz="2000" dirty="0">
              <a:latin typeface="Franklin Gothic Book" panose="020B0503020102020204" pitchFamily="34" charset="0"/>
            </a:endParaRPr>
          </a:p>
          <a:p>
            <a:pPr lvl="1" eaLnBrk="1" hangingPunct="1">
              <a:buFont typeface="Wingdings" panose="05000000000000000000" pitchFamily="2" charset="2"/>
              <a:buChar char="Ü"/>
            </a:pPr>
            <a:r>
              <a:rPr lang="fr-FR" altLang="fr-FR" dirty="0" smtClean="0">
                <a:latin typeface="Franklin Gothic Book" panose="020B0503020102020204" pitchFamily="34" charset="0"/>
              </a:rPr>
              <a:t> Avant </a:t>
            </a:r>
            <a:r>
              <a:rPr lang="fr-FR" altLang="fr-FR" dirty="0">
                <a:latin typeface="Franklin Gothic Book" panose="020B0503020102020204" pitchFamily="34" charset="0"/>
              </a:rPr>
              <a:t>2003 (réforme FILLON), le calcul de la pension était simple à calculer</a:t>
            </a:r>
            <a:r>
              <a:rPr lang="fr-FR" altLang="fr-FR" dirty="0" smtClean="0">
                <a:latin typeface="Franklin Gothic Book" panose="020B0503020102020204" pitchFamily="34" charset="0"/>
              </a:rPr>
              <a:t>.</a:t>
            </a:r>
          </a:p>
          <a:p>
            <a:pPr lvl="1" eaLnBrk="1" hangingPunct="1">
              <a:buFont typeface="Wingdings" panose="05000000000000000000" pitchFamily="2" charset="2"/>
              <a:buChar char="Ü"/>
            </a:pPr>
            <a:endParaRPr lang="fr-FR" altLang="fr-FR" dirty="0">
              <a:latin typeface="Franklin Gothic Book" panose="020B0503020102020204" pitchFamily="34" charset="0"/>
            </a:endParaRPr>
          </a:p>
          <a:p>
            <a:pPr marL="1200150" lvl="2" indent="-285750" eaLnBrk="1" hangingPunct="1">
              <a:buFont typeface="Wingdings" panose="05000000000000000000" pitchFamily="2" charset="2"/>
              <a:buChar char="§"/>
            </a:pPr>
            <a:r>
              <a:rPr lang="fr-FR" altLang="fr-FR" dirty="0">
                <a:latin typeface="Franklin Gothic Book" panose="020B0503020102020204" pitchFamily="34" charset="0"/>
              </a:rPr>
              <a:t>Il fallait 37,5 ans de cotisations, soit 150 trimestres pour bénéficier d’une retraite à taux plein, avec 75% du dernier traitement de l’échelon détenu pendant au moins 6 mois.</a:t>
            </a:r>
          </a:p>
          <a:p>
            <a:pPr marL="1200150" lvl="2" indent="-285750" eaLnBrk="1" hangingPunct="1">
              <a:buFont typeface="Wingdings" panose="05000000000000000000" pitchFamily="2" charset="2"/>
              <a:buChar char="§"/>
            </a:pPr>
            <a:r>
              <a:rPr lang="fr-FR" altLang="fr-FR" dirty="0">
                <a:latin typeface="Franklin Gothic Book" panose="020B0503020102020204" pitchFamily="34" charset="0"/>
              </a:rPr>
              <a:t>La valeur de l’annuité était de 2% ( soit 37,5 x 2% = 75</a:t>
            </a:r>
            <a:r>
              <a:rPr lang="fr-FR" altLang="fr-FR" dirty="0" smtClean="0">
                <a:latin typeface="Franklin Gothic Book" panose="020B0503020102020204" pitchFamily="34" charset="0"/>
              </a:rPr>
              <a:t>%)</a:t>
            </a:r>
          </a:p>
          <a:p>
            <a:pPr marL="914400" lvl="2" indent="0" eaLnBrk="1" hangingPunct="1"/>
            <a:endParaRPr lang="fr-FR" altLang="fr-FR" dirty="0" smtClean="0">
              <a:latin typeface="Franklin Gothic Book" panose="020B0503020102020204" pitchFamily="34" charset="0"/>
            </a:endParaRPr>
          </a:p>
          <a:p>
            <a:pPr indent="-228600" algn="ctr" eaLnBrk="1" hangingPunct="1"/>
            <a:r>
              <a:rPr lang="fr-FR" altLang="fr-FR" b="1" dirty="0" smtClean="0">
                <a:solidFill>
                  <a:schemeClr val="accent2"/>
                </a:solidFill>
                <a:latin typeface="Franklin Gothic Book" panose="020B0503020102020204" pitchFamily="34" charset="0"/>
              </a:rPr>
              <a:t> </a:t>
            </a:r>
            <a:r>
              <a:rPr lang="fr-FR" altLang="fr-FR" b="1" dirty="0">
                <a:solidFill>
                  <a:schemeClr val="accent2"/>
                </a:solidFill>
                <a:latin typeface="Franklin Gothic Book" panose="020B0503020102020204" pitchFamily="34" charset="0"/>
              </a:rPr>
              <a:t>Aujourd’hui  les calculs sont devenus individualisés et chaque situation est particulière</a:t>
            </a:r>
            <a:r>
              <a:rPr lang="fr-FR" altLang="fr-FR" b="1" dirty="0" smtClean="0">
                <a:solidFill>
                  <a:schemeClr val="accent2"/>
                </a:solidFill>
                <a:latin typeface="Franklin Gothic Book" panose="020B0503020102020204" pitchFamily="34" charset="0"/>
              </a:rPr>
              <a:t>.</a:t>
            </a:r>
          </a:p>
          <a:p>
            <a:pPr indent="-228600" algn="ctr" eaLnBrk="1" hangingPunct="1"/>
            <a:r>
              <a:rPr lang="fr-FR" altLang="fr-FR" b="1" dirty="0" smtClean="0">
                <a:solidFill>
                  <a:schemeClr val="accent2"/>
                </a:solidFill>
                <a:latin typeface="Franklin Gothic Book" panose="020B0503020102020204" pitchFamily="34" charset="0"/>
              </a:rPr>
              <a:t> </a:t>
            </a:r>
            <a:endParaRPr lang="fr-FR" altLang="fr-FR" sz="2400" b="1" dirty="0">
              <a:solidFill>
                <a:schemeClr val="accent2"/>
              </a:solidFill>
              <a:latin typeface="Franklin Gothic Book" panose="020B0503020102020204" pitchFamily="34" charset="0"/>
            </a:endParaRPr>
          </a:p>
          <a:p>
            <a:pPr algn="just" eaLnBrk="1" hangingPunct="1"/>
            <a:r>
              <a:rPr lang="fr-FR" altLang="fr-FR" sz="2400" b="1" dirty="0">
                <a:solidFill>
                  <a:schemeClr val="accent2"/>
                </a:solidFill>
                <a:latin typeface="Franklin Gothic Book" panose="020B0503020102020204" pitchFamily="34" charset="0"/>
                <a:sym typeface="Wingdings" panose="05000000000000000000" pitchFamily="2" charset="2"/>
              </a:rPr>
              <a:t></a:t>
            </a:r>
            <a:r>
              <a:rPr lang="fr-FR" altLang="fr-FR" sz="2400" dirty="0">
                <a:latin typeface="Franklin Gothic Book" panose="020B0503020102020204" pitchFamily="34" charset="0"/>
                <a:sym typeface="Wingdings" panose="05000000000000000000" pitchFamily="2" charset="2"/>
              </a:rPr>
              <a:t> </a:t>
            </a:r>
            <a:r>
              <a:rPr lang="fr-FR" altLang="fr-FR" sz="2400" dirty="0">
                <a:latin typeface="Franklin Gothic Book" panose="020B0503020102020204" pitchFamily="34" charset="0"/>
              </a:rPr>
              <a:t>Les réformes de 2010 et 2013, injustes pour les agents, ont accru encore ce phénomène de </a:t>
            </a:r>
            <a:r>
              <a:rPr lang="fr-FR" altLang="fr-FR" sz="2400" dirty="0" smtClean="0">
                <a:latin typeface="Franklin Gothic Book" panose="020B0503020102020204" pitchFamily="34" charset="0"/>
              </a:rPr>
              <a:t>complexification.</a:t>
            </a:r>
            <a:endParaRPr lang="fr-FR" altLang="fr-FR" sz="2400" dirty="0">
              <a:latin typeface="Franklin Gothic Book" panose="020B0503020102020204" pitchFamily="34" charset="0"/>
            </a:endParaRPr>
          </a:p>
        </p:txBody>
      </p:sp>
    </p:spTree>
    <p:extLst>
      <p:ext uri="{BB962C8B-B14F-4D97-AF65-F5344CB8AC3E}">
        <p14:creationId xmlns:p14="http://schemas.microsoft.com/office/powerpoint/2010/main" val="4137176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ZoneTexte 7"/>
          <p:cNvSpPr txBox="1">
            <a:spLocks noChangeArrowheads="1"/>
          </p:cNvSpPr>
          <p:nvPr/>
        </p:nvSpPr>
        <p:spPr bwMode="auto">
          <a:xfrm>
            <a:off x="412034" y="1255660"/>
            <a:ext cx="8856657"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r-FR" altLang="fr-FR" sz="2400" b="1" u="sng" dirty="0" smtClean="0">
                <a:latin typeface="Franklin Gothic Book" panose="020B0503020102020204" pitchFamily="34" charset="0"/>
              </a:rPr>
              <a:t>Auparavant</a:t>
            </a:r>
          </a:p>
          <a:p>
            <a:pPr eaLnBrk="1" hangingPunct="1"/>
            <a:endParaRPr lang="fr-FR" altLang="fr-FR" sz="1400" b="1" u="sng" dirty="0">
              <a:latin typeface="Franklin Gothic Book" panose="020B0503020102020204" pitchFamily="34" charset="0"/>
            </a:endParaRPr>
          </a:p>
          <a:p>
            <a:pPr lvl="1" algn="just" eaLnBrk="1" hangingPunct="1"/>
            <a:r>
              <a:rPr lang="fr-FR" altLang="fr-FR" sz="2000" b="1" dirty="0" smtClean="0">
                <a:solidFill>
                  <a:schemeClr val="accent2"/>
                </a:solidFill>
                <a:latin typeface="Franklin Gothic Book" panose="020B0503020102020204" pitchFamily="34" charset="0"/>
                <a:sym typeface="Wingdings" panose="05000000000000000000" pitchFamily="2" charset="2"/>
              </a:rPr>
              <a:t>  </a:t>
            </a:r>
            <a:r>
              <a:rPr lang="fr-FR" altLang="fr-FR" sz="2000" dirty="0">
                <a:latin typeface="Franklin Gothic Book" panose="020B0503020102020204" pitchFamily="34" charset="0"/>
              </a:rPr>
              <a:t>La durée nécessaire à l'obtention d'une pension au taux maximal, </a:t>
            </a:r>
            <a:r>
              <a:rPr lang="fr-FR" altLang="fr-FR" sz="2000" b="1" dirty="0">
                <a:solidFill>
                  <a:schemeClr val="accent2"/>
                </a:solidFill>
                <a:latin typeface="Franklin Gothic Book" panose="020B0503020102020204" pitchFamily="34" charset="0"/>
              </a:rPr>
              <a:t>c’est-à-dire à taux plein, </a:t>
            </a:r>
            <a:r>
              <a:rPr lang="fr-FR" altLang="fr-FR" sz="2000" dirty="0">
                <a:latin typeface="Franklin Gothic Book" panose="020B0503020102020204" pitchFamily="34" charset="0"/>
              </a:rPr>
              <a:t>(à savoir 75% du dernier </a:t>
            </a:r>
            <a:r>
              <a:rPr lang="fr-FR" altLang="fr-FR" sz="2000" dirty="0" smtClean="0">
                <a:latin typeface="Franklin Gothic Book" panose="020B0503020102020204" pitchFamily="34" charset="0"/>
              </a:rPr>
              <a:t>traitement</a:t>
            </a:r>
            <a:r>
              <a:rPr lang="fr-FR" altLang="fr-FR" sz="2000" dirty="0" smtClean="0">
                <a:solidFill>
                  <a:srgbClr val="FF0000"/>
                </a:solidFill>
                <a:latin typeface="Franklin Gothic Book" panose="020B0503020102020204" pitchFamily="34" charset="0"/>
              </a:rPr>
              <a:t> </a:t>
            </a:r>
            <a:r>
              <a:rPr lang="fr-FR" altLang="fr-FR" sz="2000" dirty="0">
                <a:latin typeface="Franklin Gothic Book" panose="020B0503020102020204" pitchFamily="34" charset="0"/>
              </a:rPr>
              <a:t>perçu pendant </a:t>
            </a:r>
            <a:r>
              <a:rPr lang="fr-FR" altLang="fr-FR" sz="2000" dirty="0" smtClean="0">
                <a:solidFill>
                  <a:srgbClr val="FF0000"/>
                </a:solidFill>
                <a:latin typeface="Franklin Gothic Book" panose="020B0503020102020204" pitchFamily="34" charset="0"/>
              </a:rPr>
              <a:t>au </a:t>
            </a:r>
            <a:r>
              <a:rPr lang="fr-FR" altLang="fr-FR" sz="2000" dirty="0">
                <a:solidFill>
                  <a:srgbClr val="FF0000"/>
                </a:solidFill>
                <a:latin typeface="Franklin Gothic Book" panose="020B0503020102020204" pitchFamily="34" charset="0"/>
              </a:rPr>
              <a:t>moins 6 mois) </a:t>
            </a:r>
            <a:r>
              <a:rPr lang="fr-FR" altLang="fr-FR" sz="2000" dirty="0">
                <a:latin typeface="Franklin Gothic Book" panose="020B0503020102020204" pitchFamily="34" charset="0"/>
              </a:rPr>
              <a:t>était de 150 trimestres jusqu'en 2003, puis est passée progressivement à 160 trimestres en 2008, à raison de 2 trimestres supplémentaire chaque année.</a:t>
            </a:r>
          </a:p>
          <a:p>
            <a:pPr lvl="1" algn="just" eaLnBrk="1" hangingPunct="1"/>
            <a:r>
              <a:rPr lang="fr-FR" altLang="fr-FR" sz="2000" dirty="0">
                <a:latin typeface="Franklin Gothic Book" panose="020B0503020102020204" pitchFamily="34" charset="0"/>
              </a:rPr>
              <a:t>A compter de 2009, la durée des services nécessaires a été majorée d'un trimestre par an pour atteindre 166 trimestres (41,50 annuités) depuis 2017. </a:t>
            </a:r>
          </a:p>
          <a:p>
            <a:pPr lvl="1" algn="just" eaLnBrk="1" hangingPunct="1"/>
            <a:r>
              <a:rPr lang="fr-FR" altLang="fr-FR" sz="2000" b="1" dirty="0" smtClean="0">
                <a:solidFill>
                  <a:schemeClr val="accent2"/>
                </a:solidFill>
                <a:latin typeface="Franklin Gothic Book" panose="020B0503020102020204" pitchFamily="34" charset="0"/>
              </a:rPr>
              <a:t>Dans le même temps, </a:t>
            </a:r>
            <a:r>
              <a:rPr lang="fr-FR" altLang="fr-FR" sz="2000" dirty="0">
                <a:latin typeface="Franklin Gothic Book" panose="020B0503020102020204" pitchFamily="34" charset="0"/>
              </a:rPr>
              <a:t>la valeur de l’annuité a </a:t>
            </a:r>
            <a:r>
              <a:rPr lang="fr-FR" altLang="fr-FR" sz="2000" dirty="0" smtClean="0">
                <a:latin typeface="Franklin Gothic Book" panose="020B0503020102020204" pitchFamily="34" charset="0"/>
              </a:rPr>
              <a:t>diminué !!! 2% jusqu’en </a:t>
            </a:r>
            <a:r>
              <a:rPr lang="fr-FR" altLang="fr-FR" sz="2000" dirty="0">
                <a:latin typeface="Franklin Gothic Book" panose="020B0503020102020204" pitchFamily="34" charset="0"/>
              </a:rPr>
              <a:t>2003</a:t>
            </a:r>
            <a:r>
              <a:rPr lang="mr-IN" altLang="fr-FR" sz="2000" dirty="0">
                <a:latin typeface="Franklin Gothic Book" panose="020B0503020102020204" pitchFamily="34" charset="0"/>
              </a:rPr>
              <a:t>…</a:t>
            </a:r>
            <a:r>
              <a:rPr lang="fr-FR" altLang="fr-FR" sz="2000" dirty="0">
                <a:latin typeface="Franklin Gothic Book" panose="020B0503020102020204" pitchFamily="34" charset="0"/>
              </a:rPr>
              <a:t> 1,807% à ce jour</a:t>
            </a:r>
            <a:r>
              <a:rPr lang="mr-IN" altLang="fr-FR" sz="2000" dirty="0">
                <a:latin typeface="Franklin Gothic Book" panose="020B0503020102020204" pitchFamily="34" charset="0"/>
              </a:rPr>
              <a:t>…</a:t>
            </a:r>
            <a:r>
              <a:rPr lang="fr-FR" altLang="fr-FR" sz="2000" dirty="0">
                <a:latin typeface="Franklin Gothic Book" panose="020B0503020102020204" pitchFamily="34" charset="0"/>
              </a:rPr>
              <a:t>.</a:t>
            </a:r>
          </a:p>
          <a:p>
            <a:pPr lvl="1" algn="just" eaLnBrk="1" hangingPunct="1"/>
            <a:endParaRPr lang="fr-FR" altLang="fr-FR" sz="2000" dirty="0">
              <a:latin typeface="Franklin Gothic Book" panose="020B0503020102020204" pitchFamily="34" charset="0"/>
            </a:endParaRPr>
          </a:p>
          <a:p>
            <a:pPr lvl="1" algn="just" eaLnBrk="1" hangingPunct="1"/>
            <a:r>
              <a:rPr lang="fr-FR" altLang="fr-FR" sz="2000" b="1" dirty="0">
                <a:solidFill>
                  <a:schemeClr val="accent2"/>
                </a:solidFill>
                <a:latin typeface="Franklin Gothic Book" panose="020B0503020102020204" pitchFamily="34" charset="0"/>
                <a:sym typeface="Wingdings" panose="05000000000000000000" pitchFamily="2" charset="2"/>
              </a:rPr>
              <a:t> </a:t>
            </a:r>
            <a:r>
              <a:rPr lang="fr-FR" altLang="fr-FR" sz="2000" dirty="0" smtClean="0">
                <a:latin typeface="Franklin Gothic Book" panose="020B0503020102020204" pitchFamily="34" charset="0"/>
              </a:rPr>
              <a:t>Des </a:t>
            </a:r>
            <a:r>
              <a:rPr lang="fr-FR" altLang="fr-FR" sz="2000" dirty="0">
                <a:latin typeface="Franklin Gothic Book" panose="020B0503020102020204" pitchFamily="34" charset="0"/>
              </a:rPr>
              <a:t>bonifications existent pour plusieurs motifs (exemple : enfants nés avant le 1/01/2004)</a:t>
            </a:r>
          </a:p>
        </p:txBody>
      </p:sp>
    </p:spTree>
    <p:extLst>
      <p:ext uri="{BB962C8B-B14F-4D97-AF65-F5344CB8AC3E}">
        <p14:creationId xmlns:p14="http://schemas.microsoft.com/office/powerpoint/2010/main" val="7189477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Rectangle 2"/>
          <p:cNvSpPr/>
          <p:nvPr/>
        </p:nvSpPr>
        <p:spPr>
          <a:xfrm>
            <a:off x="2032090" y="292420"/>
            <a:ext cx="6096000" cy="923330"/>
          </a:xfrm>
          <a:prstGeom prst="rect">
            <a:avLst/>
          </a:prstGeom>
        </p:spPr>
        <p:txBody>
          <a:bodyPr>
            <a:spAutoFit/>
          </a:bodyPr>
          <a:lstStyle/>
          <a:p>
            <a:pPr algn="ctr"/>
            <a:r>
              <a:rPr lang="fr-FR" b="1" dirty="0">
                <a:solidFill>
                  <a:schemeClr val="accent2"/>
                </a:solidFill>
              </a:rPr>
              <a:t>Le nombre de trimestre requis évolue selon l’année à laquelle l’agent atteint ses 60 ans (ou son ouverture de droit en catégorie active de retraite).</a:t>
            </a:r>
          </a:p>
        </p:txBody>
      </p:sp>
      <p:graphicFrame>
        <p:nvGraphicFramePr>
          <p:cNvPr id="5" name="Tableau 4"/>
          <p:cNvGraphicFramePr>
            <a:graphicFrameLocks noGrp="1"/>
          </p:cNvGraphicFramePr>
          <p:nvPr>
            <p:extLst>
              <p:ext uri="{D42A27DB-BD31-4B8C-83A1-F6EECF244321}">
                <p14:modId xmlns:p14="http://schemas.microsoft.com/office/powerpoint/2010/main" val="2676366722"/>
              </p:ext>
            </p:extLst>
          </p:nvPr>
        </p:nvGraphicFramePr>
        <p:xfrm>
          <a:off x="582023" y="2039012"/>
          <a:ext cx="8666478" cy="3707432"/>
        </p:xfrm>
        <a:graphic>
          <a:graphicData uri="http://schemas.openxmlformats.org/drawingml/2006/table">
            <a:tbl>
              <a:tblPr firstRow="1" bandRow="1">
                <a:tableStyleId>{5C22544A-7EE6-4342-B048-85BDC9FD1C3A}</a:tableStyleId>
              </a:tblPr>
              <a:tblGrid>
                <a:gridCol w="1444413">
                  <a:extLst>
                    <a:ext uri="{9D8B030D-6E8A-4147-A177-3AD203B41FA5}">
                      <a16:colId xmlns:a16="http://schemas.microsoft.com/office/drawing/2014/main" xmlns="" val="2417518108"/>
                    </a:ext>
                  </a:extLst>
                </a:gridCol>
                <a:gridCol w="1444413">
                  <a:extLst>
                    <a:ext uri="{9D8B030D-6E8A-4147-A177-3AD203B41FA5}">
                      <a16:colId xmlns:a16="http://schemas.microsoft.com/office/drawing/2014/main" xmlns="" val="2194606015"/>
                    </a:ext>
                  </a:extLst>
                </a:gridCol>
                <a:gridCol w="1444413">
                  <a:extLst>
                    <a:ext uri="{9D8B030D-6E8A-4147-A177-3AD203B41FA5}">
                      <a16:colId xmlns:a16="http://schemas.microsoft.com/office/drawing/2014/main" xmlns="" val="603684476"/>
                    </a:ext>
                  </a:extLst>
                </a:gridCol>
                <a:gridCol w="1444413">
                  <a:extLst>
                    <a:ext uri="{9D8B030D-6E8A-4147-A177-3AD203B41FA5}">
                      <a16:colId xmlns:a16="http://schemas.microsoft.com/office/drawing/2014/main" xmlns="" val="783727720"/>
                    </a:ext>
                  </a:extLst>
                </a:gridCol>
                <a:gridCol w="1444413">
                  <a:extLst>
                    <a:ext uri="{9D8B030D-6E8A-4147-A177-3AD203B41FA5}">
                      <a16:colId xmlns:a16="http://schemas.microsoft.com/office/drawing/2014/main" xmlns="" val="1305593534"/>
                    </a:ext>
                  </a:extLst>
                </a:gridCol>
                <a:gridCol w="1444413">
                  <a:extLst>
                    <a:ext uri="{9D8B030D-6E8A-4147-A177-3AD203B41FA5}">
                      <a16:colId xmlns:a16="http://schemas.microsoft.com/office/drawing/2014/main" xmlns="" val="1889535911"/>
                    </a:ext>
                  </a:extLst>
                </a:gridCol>
              </a:tblGrid>
              <a:tr h="665000">
                <a:tc>
                  <a:txBody>
                    <a:bodyPr/>
                    <a:lstStyle/>
                    <a:p>
                      <a:pPr algn="ctr"/>
                      <a:r>
                        <a:rPr lang="fr-FR" dirty="0" smtClean="0"/>
                        <a:t>Années des 60 ans</a:t>
                      </a:r>
                      <a:endParaRPr lang="fr-FR" dirty="0"/>
                    </a:p>
                  </a:txBody>
                  <a:tcPr/>
                </a:tc>
                <a:tc>
                  <a:txBody>
                    <a:bodyPr/>
                    <a:lstStyle/>
                    <a:p>
                      <a:pPr algn="ctr"/>
                      <a:r>
                        <a:rPr lang="fr-FR" dirty="0" smtClean="0"/>
                        <a:t>Trimestres requis</a:t>
                      </a:r>
                      <a:endParaRPr lang="fr-FR" dirty="0"/>
                    </a:p>
                  </a:txBody>
                  <a:tcPr/>
                </a:tc>
                <a:tc>
                  <a:txBody>
                    <a:bodyPr/>
                    <a:lstStyle/>
                    <a:p>
                      <a:pPr algn="ctr"/>
                      <a:r>
                        <a:rPr lang="fr-FR" dirty="0" smtClean="0"/>
                        <a:t>Années des 60 ans</a:t>
                      </a:r>
                      <a:endParaRPr lang="fr-FR" dirty="0"/>
                    </a:p>
                  </a:txBody>
                  <a:tcPr/>
                </a:tc>
                <a:tc>
                  <a:txBody>
                    <a:bodyPr/>
                    <a:lstStyle/>
                    <a:p>
                      <a:pPr algn="ctr"/>
                      <a:r>
                        <a:rPr lang="fr-FR" dirty="0" smtClean="0"/>
                        <a:t>Trimestres requis</a:t>
                      </a:r>
                      <a:endParaRPr lang="fr-FR" dirty="0"/>
                    </a:p>
                  </a:txBody>
                  <a:tcPr/>
                </a:tc>
                <a:tc>
                  <a:txBody>
                    <a:bodyPr/>
                    <a:lstStyle/>
                    <a:p>
                      <a:pPr algn="ctr"/>
                      <a:r>
                        <a:rPr lang="fr-FR" dirty="0" smtClean="0"/>
                        <a:t>Année des 60 ans</a:t>
                      </a:r>
                      <a:endParaRPr lang="fr-FR" dirty="0"/>
                    </a:p>
                  </a:txBody>
                  <a:tcPr/>
                </a:tc>
                <a:tc>
                  <a:txBody>
                    <a:bodyPr/>
                    <a:lstStyle/>
                    <a:p>
                      <a:pPr algn="ctr"/>
                      <a:r>
                        <a:rPr lang="fr-FR" dirty="0" smtClean="0"/>
                        <a:t>Trimestres requis</a:t>
                      </a:r>
                      <a:endParaRPr lang="fr-FR" dirty="0"/>
                    </a:p>
                  </a:txBody>
                  <a:tcPr/>
                </a:tc>
                <a:extLst>
                  <a:ext uri="{0D108BD9-81ED-4DB2-BD59-A6C34878D82A}">
                    <a16:rowId xmlns:a16="http://schemas.microsoft.com/office/drawing/2014/main" xmlns="" val="1678147665"/>
                  </a:ext>
                </a:extLst>
              </a:tr>
              <a:tr h="50707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200" dirty="0" smtClean="0"/>
                        <a:t>2003 né en 1943</a:t>
                      </a:r>
                    </a:p>
                  </a:txBody>
                  <a:tcPr anchor="ctr"/>
                </a:tc>
                <a:tc>
                  <a:txBody>
                    <a:bodyPr/>
                    <a:lstStyle/>
                    <a:p>
                      <a:pPr algn="ctr"/>
                      <a:r>
                        <a:rPr lang="fr-FR" sz="1200" dirty="0" smtClean="0"/>
                        <a:t>150</a:t>
                      </a:r>
                      <a:endParaRPr lang="fr-FR" sz="1200" dirty="0"/>
                    </a:p>
                  </a:txBody>
                  <a:tcPr anchor="ctr"/>
                </a:tc>
                <a:tc>
                  <a:txBody>
                    <a:bodyPr/>
                    <a:lstStyle/>
                    <a:p>
                      <a:pPr algn="ctr"/>
                      <a:r>
                        <a:rPr lang="fr-FR" sz="1200" dirty="0" smtClean="0"/>
                        <a:t>2009 né en 1949</a:t>
                      </a:r>
                      <a:endParaRPr lang="fr-FR" sz="1200" dirty="0"/>
                    </a:p>
                  </a:txBody>
                  <a:tcPr anchor="ctr"/>
                </a:tc>
                <a:tc>
                  <a:txBody>
                    <a:bodyPr/>
                    <a:lstStyle/>
                    <a:p>
                      <a:pPr algn="ctr"/>
                      <a:r>
                        <a:rPr lang="fr-FR" sz="1200" dirty="0" smtClean="0"/>
                        <a:t>161</a:t>
                      </a:r>
                      <a:endParaRPr lang="fr-FR" sz="1200" dirty="0"/>
                    </a:p>
                  </a:txBody>
                  <a:tcPr anchor="ctr"/>
                </a:tc>
                <a:tc>
                  <a:txBody>
                    <a:bodyPr/>
                    <a:lstStyle/>
                    <a:p>
                      <a:pPr algn="ctr"/>
                      <a:r>
                        <a:rPr lang="fr-FR" sz="1200" dirty="0" smtClean="0"/>
                        <a:t>2018/2019/2020 nés en 1958-59-60      </a:t>
                      </a:r>
                      <a:endParaRPr lang="fr-FR" sz="1200" dirty="0"/>
                    </a:p>
                  </a:txBody>
                  <a:tcPr anchor="ctr"/>
                </a:tc>
                <a:tc>
                  <a:txBody>
                    <a:bodyPr/>
                    <a:lstStyle/>
                    <a:p>
                      <a:pPr algn="ctr"/>
                      <a:r>
                        <a:rPr lang="fr-FR" sz="1200" dirty="0" smtClean="0"/>
                        <a:t>167</a:t>
                      </a:r>
                      <a:endParaRPr lang="fr-FR" sz="1200" dirty="0"/>
                    </a:p>
                  </a:txBody>
                  <a:tcPr anchor="ctr"/>
                </a:tc>
                <a:extLst>
                  <a:ext uri="{0D108BD9-81ED-4DB2-BD59-A6C34878D82A}">
                    <a16:rowId xmlns:a16="http://schemas.microsoft.com/office/drawing/2014/main" xmlns="" val="2332493417"/>
                  </a:ext>
                </a:extLst>
              </a:tr>
              <a:tr h="507072">
                <a:tc>
                  <a:txBody>
                    <a:bodyPr/>
                    <a:lstStyle/>
                    <a:p>
                      <a:pPr algn="ctr"/>
                      <a:r>
                        <a:rPr lang="fr-FR" sz="1200" dirty="0" smtClean="0"/>
                        <a:t>2004 né en 1944</a:t>
                      </a:r>
                      <a:endParaRPr lang="fr-FR" sz="1200" dirty="0"/>
                    </a:p>
                  </a:txBody>
                  <a:tcPr anchor="ctr"/>
                </a:tc>
                <a:tc>
                  <a:txBody>
                    <a:bodyPr/>
                    <a:lstStyle/>
                    <a:p>
                      <a:pPr algn="ctr"/>
                      <a:r>
                        <a:rPr lang="fr-FR" sz="1200" dirty="0" smtClean="0"/>
                        <a:t>152</a:t>
                      </a:r>
                      <a:endParaRPr lang="fr-FR" sz="1200" dirty="0"/>
                    </a:p>
                  </a:txBody>
                  <a:tcPr anchor="ctr"/>
                </a:tc>
                <a:tc>
                  <a:txBody>
                    <a:bodyPr/>
                    <a:lstStyle/>
                    <a:p>
                      <a:pPr algn="ctr"/>
                      <a:r>
                        <a:rPr lang="fr-FR" sz="1200" dirty="0" smtClean="0"/>
                        <a:t>2010 né en 1950</a:t>
                      </a:r>
                      <a:endParaRPr lang="fr-FR" sz="1200" dirty="0"/>
                    </a:p>
                  </a:txBody>
                  <a:tcPr anchor="ctr"/>
                </a:tc>
                <a:tc>
                  <a:txBody>
                    <a:bodyPr/>
                    <a:lstStyle/>
                    <a:p>
                      <a:pPr algn="ctr"/>
                      <a:r>
                        <a:rPr lang="fr-FR" sz="1200" dirty="0" smtClean="0"/>
                        <a:t>162</a:t>
                      </a:r>
                      <a:endParaRPr lang="fr-FR" sz="1200" dirty="0"/>
                    </a:p>
                  </a:txBody>
                  <a:tcPr anchor="ctr"/>
                </a:tc>
                <a:tc>
                  <a:txBody>
                    <a:bodyPr/>
                    <a:lstStyle/>
                    <a:p>
                      <a:pPr algn="ctr"/>
                      <a:r>
                        <a:rPr lang="fr-FR" sz="1200" dirty="0" smtClean="0"/>
                        <a:t>2021/2022/2023 nés en 1961-62-63</a:t>
                      </a:r>
                      <a:endParaRPr lang="fr-FR" sz="1200" dirty="0"/>
                    </a:p>
                  </a:txBody>
                  <a:tcPr anchor="ctr"/>
                </a:tc>
                <a:tc>
                  <a:txBody>
                    <a:bodyPr/>
                    <a:lstStyle/>
                    <a:p>
                      <a:pPr algn="ctr"/>
                      <a:r>
                        <a:rPr lang="fr-FR" sz="1200" dirty="0" smtClean="0"/>
                        <a:t>168</a:t>
                      </a:r>
                      <a:endParaRPr lang="fr-FR" sz="1200" dirty="0"/>
                    </a:p>
                  </a:txBody>
                  <a:tcPr anchor="ctr"/>
                </a:tc>
                <a:extLst>
                  <a:ext uri="{0D108BD9-81ED-4DB2-BD59-A6C34878D82A}">
                    <a16:rowId xmlns:a16="http://schemas.microsoft.com/office/drawing/2014/main" xmlns="" val="3316285858"/>
                  </a:ext>
                </a:extLst>
              </a:tr>
              <a:tr h="507072">
                <a:tc>
                  <a:txBody>
                    <a:bodyPr/>
                    <a:lstStyle/>
                    <a:p>
                      <a:pPr algn="ctr"/>
                      <a:r>
                        <a:rPr lang="fr-FR" sz="1200" dirty="0" smtClean="0"/>
                        <a:t>2005 né en 1945</a:t>
                      </a:r>
                      <a:endParaRPr lang="fr-FR" sz="1200" dirty="0"/>
                    </a:p>
                  </a:txBody>
                  <a:tcPr anchor="ctr"/>
                </a:tc>
                <a:tc>
                  <a:txBody>
                    <a:bodyPr/>
                    <a:lstStyle/>
                    <a:p>
                      <a:pPr algn="ctr"/>
                      <a:r>
                        <a:rPr lang="fr-FR" sz="1200" dirty="0" smtClean="0"/>
                        <a:t>154</a:t>
                      </a:r>
                      <a:endParaRPr lang="fr-FR" sz="1200" dirty="0"/>
                    </a:p>
                  </a:txBody>
                  <a:tcPr anchor="ctr"/>
                </a:tc>
                <a:tc>
                  <a:txBody>
                    <a:bodyPr/>
                    <a:lstStyle/>
                    <a:p>
                      <a:pPr algn="ctr"/>
                      <a:r>
                        <a:rPr lang="fr-FR" sz="1200" dirty="0" smtClean="0"/>
                        <a:t>2011 né en 1951</a:t>
                      </a:r>
                      <a:endParaRPr lang="fr-FR" sz="1200" dirty="0"/>
                    </a:p>
                  </a:txBody>
                  <a:tcPr anchor="ctr"/>
                </a:tc>
                <a:tc>
                  <a:txBody>
                    <a:bodyPr/>
                    <a:lstStyle/>
                    <a:p>
                      <a:pPr algn="ctr"/>
                      <a:r>
                        <a:rPr lang="fr-FR" sz="1200" dirty="0" smtClean="0"/>
                        <a:t>163</a:t>
                      </a:r>
                      <a:endParaRPr lang="fr-FR" sz="1200" dirty="0"/>
                    </a:p>
                  </a:txBody>
                  <a:tcPr anchor="ctr"/>
                </a:tc>
                <a:tc>
                  <a:txBody>
                    <a:bodyPr/>
                    <a:lstStyle/>
                    <a:p>
                      <a:pPr algn="ctr"/>
                      <a:r>
                        <a:rPr lang="fr-FR" sz="1200" dirty="0" smtClean="0"/>
                        <a:t>2024/2025/2026 nés en 1964-65-66</a:t>
                      </a:r>
                      <a:endParaRPr lang="fr-FR" sz="1200" dirty="0"/>
                    </a:p>
                  </a:txBody>
                  <a:tcPr anchor="ctr"/>
                </a:tc>
                <a:tc>
                  <a:txBody>
                    <a:bodyPr/>
                    <a:lstStyle/>
                    <a:p>
                      <a:pPr algn="ctr"/>
                      <a:r>
                        <a:rPr lang="fr-FR" sz="1200" dirty="0" smtClean="0"/>
                        <a:t>169</a:t>
                      </a:r>
                      <a:endParaRPr lang="fr-FR" sz="1200" dirty="0"/>
                    </a:p>
                  </a:txBody>
                  <a:tcPr anchor="ctr"/>
                </a:tc>
                <a:extLst>
                  <a:ext uri="{0D108BD9-81ED-4DB2-BD59-A6C34878D82A}">
                    <a16:rowId xmlns:a16="http://schemas.microsoft.com/office/drawing/2014/main" xmlns="" val="503191601"/>
                  </a:ext>
                </a:extLst>
              </a:tr>
              <a:tr h="507072">
                <a:tc>
                  <a:txBody>
                    <a:bodyPr/>
                    <a:lstStyle/>
                    <a:p>
                      <a:pPr algn="ctr"/>
                      <a:r>
                        <a:rPr lang="fr-FR" sz="1200" dirty="0" smtClean="0"/>
                        <a:t>2006 né en 1946</a:t>
                      </a:r>
                      <a:endParaRPr lang="fr-FR" sz="1200" dirty="0"/>
                    </a:p>
                  </a:txBody>
                  <a:tcPr anchor="ctr"/>
                </a:tc>
                <a:tc>
                  <a:txBody>
                    <a:bodyPr/>
                    <a:lstStyle/>
                    <a:p>
                      <a:pPr algn="ctr"/>
                      <a:r>
                        <a:rPr lang="fr-FR" sz="1200" dirty="0" smtClean="0"/>
                        <a:t>156</a:t>
                      </a:r>
                      <a:endParaRPr lang="fr-FR" sz="1200" dirty="0"/>
                    </a:p>
                  </a:txBody>
                  <a:tcPr anchor="ctr"/>
                </a:tc>
                <a:tc>
                  <a:txBody>
                    <a:bodyPr/>
                    <a:lstStyle/>
                    <a:p>
                      <a:pPr algn="ctr"/>
                      <a:r>
                        <a:rPr lang="fr-FR" sz="1200" dirty="0" smtClean="0"/>
                        <a:t>2012 né en 1952</a:t>
                      </a:r>
                      <a:endParaRPr lang="fr-FR" sz="1200" dirty="0"/>
                    </a:p>
                  </a:txBody>
                  <a:tcPr anchor="ctr"/>
                </a:tc>
                <a:tc>
                  <a:txBody>
                    <a:bodyPr/>
                    <a:lstStyle/>
                    <a:p>
                      <a:pPr algn="ctr"/>
                      <a:r>
                        <a:rPr lang="fr-FR" sz="1200" dirty="0" smtClean="0"/>
                        <a:t>164</a:t>
                      </a:r>
                      <a:endParaRPr lang="fr-FR" sz="1200" dirty="0"/>
                    </a:p>
                  </a:txBody>
                  <a:tcPr anchor="ctr"/>
                </a:tc>
                <a:tc>
                  <a:txBody>
                    <a:bodyPr/>
                    <a:lstStyle/>
                    <a:p>
                      <a:pPr algn="ctr"/>
                      <a:r>
                        <a:rPr lang="fr-FR" sz="1200" dirty="0" smtClean="0"/>
                        <a:t>2027/2028/2029 né en 1967-68-69</a:t>
                      </a:r>
                      <a:endParaRPr lang="fr-FR" sz="1200" dirty="0"/>
                    </a:p>
                  </a:txBody>
                  <a:tcPr anchor="ctr"/>
                </a:tc>
                <a:tc>
                  <a:txBody>
                    <a:bodyPr/>
                    <a:lstStyle/>
                    <a:p>
                      <a:pPr algn="ctr"/>
                      <a:r>
                        <a:rPr lang="fr-FR" sz="1200" dirty="0" smtClean="0"/>
                        <a:t>170</a:t>
                      </a:r>
                      <a:endParaRPr lang="fr-FR" sz="1200" dirty="0"/>
                    </a:p>
                  </a:txBody>
                  <a:tcPr anchor="ctr"/>
                </a:tc>
                <a:extLst>
                  <a:ext uri="{0D108BD9-81ED-4DB2-BD59-A6C34878D82A}">
                    <a16:rowId xmlns:a16="http://schemas.microsoft.com/office/drawing/2014/main" xmlns="" val="4274761165"/>
                  </a:ext>
                </a:extLst>
              </a:tr>
              <a:tr h="507072">
                <a:tc>
                  <a:txBody>
                    <a:bodyPr/>
                    <a:lstStyle/>
                    <a:p>
                      <a:pPr algn="ctr"/>
                      <a:r>
                        <a:rPr lang="fr-FR" sz="1200" dirty="0" smtClean="0"/>
                        <a:t>2007 né en 1947</a:t>
                      </a:r>
                      <a:endParaRPr lang="fr-FR" sz="1200" dirty="0"/>
                    </a:p>
                  </a:txBody>
                  <a:tcPr anchor="ctr"/>
                </a:tc>
                <a:tc>
                  <a:txBody>
                    <a:bodyPr/>
                    <a:lstStyle/>
                    <a:p>
                      <a:pPr algn="ctr"/>
                      <a:r>
                        <a:rPr lang="fr-FR" sz="1200" dirty="0" smtClean="0"/>
                        <a:t>158</a:t>
                      </a:r>
                      <a:endParaRPr lang="fr-FR" sz="1200" dirty="0"/>
                    </a:p>
                  </a:txBody>
                  <a:tcPr anchor="ctr"/>
                </a:tc>
                <a:tc>
                  <a:txBody>
                    <a:bodyPr/>
                    <a:lstStyle/>
                    <a:p>
                      <a:pPr algn="ctr"/>
                      <a:r>
                        <a:rPr lang="fr-FR" sz="1200" dirty="0" smtClean="0"/>
                        <a:t>2013/2014          nés en 1953-1954</a:t>
                      </a:r>
                      <a:endParaRPr lang="fr-FR" sz="1200" dirty="0"/>
                    </a:p>
                  </a:txBody>
                  <a:tcPr anchor="ctr"/>
                </a:tc>
                <a:tc>
                  <a:txBody>
                    <a:bodyPr/>
                    <a:lstStyle/>
                    <a:p>
                      <a:pPr algn="ctr"/>
                      <a:r>
                        <a:rPr lang="fr-FR" sz="1200" dirty="0" smtClean="0"/>
                        <a:t>165</a:t>
                      </a:r>
                      <a:endParaRPr lang="fr-FR" sz="1200" dirty="0"/>
                    </a:p>
                  </a:txBody>
                  <a:tcPr anchor="ctr"/>
                </a:tc>
                <a:tc>
                  <a:txBody>
                    <a:bodyPr/>
                    <a:lstStyle/>
                    <a:p>
                      <a:pPr algn="ctr"/>
                      <a:r>
                        <a:rPr lang="fr-FR" sz="1200" dirty="0" smtClean="0"/>
                        <a:t>2030/2031/2032 né en 1970-71-72</a:t>
                      </a:r>
                      <a:endParaRPr lang="fr-FR" sz="1200" dirty="0"/>
                    </a:p>
                  </a:txBody>
                  <a:tcPr anchor="ctr"/>
                </a:tc>
                <a:tc>
                  <a:txBody>
                    <a:bodyPr/>
                    <a:lstStyle/>
                    <a:p>
                      <a:pPr algn="ctr"/>
                      <a:r>
                        <a:rPr lang="fr-FR" sz="1200" dirty="0" smtClean="0"/>
                        <a:t>171</a:t>
                      </a:r>
                      <a:endParaRPr lang="fr-FR" sz="1200" dirty="0"/>
                    </a:p>
                  </a:txBody>
                  <a:tcPr anchor="ctr"/>
                </a:tc>
                <a:extLst>
                  <a:ext uri="{0D108BD9-81ED-4DB2-BD59-A6C34878D82A}">
                    <a16:rowId xmlns:a16="http://schemas.microsoft.com/office/drawing/2014/main" xmlns="" val="4266957860"/>
                  </a:ext>
                </a:extLst>
              </a:tr>
              <a:tr h="507072">
                <a:tc>
                  <a:txBody>
                    <a:bodyPr/>
                    <a:lstStyle/>
                    <a:p>
                      <a:pPr algn="ctr"/>
                      <a:r>
                        <a:rPr lang="fr-FR" sz="1200" dirty="0" smtClean="0"/>
                        <a:t>2008 né en 1948</a:t>
                      </a:r>
                      <a:endParaRPr lang="fr-FR" sz="1200" dirty="0"/>
                    </a:p>
                  </a:txBody>
                  <a:tcPr anchor="ctr"/>
                </a:tc>
                <a:tc>
                  <a:txBody>
                    <a:bodyPr/>
                    <a:lstStyle/>
                    <a:p>
                      <a:pPr algn="ctr"/>
                      <a:r>
                        <a:rPr lang="fr-FR" sz="1200" dirty="0" smtClean="0"/>
                        <a:t>160</a:t>
                      </a:r>
                      <a:endParaRPr lang="fr-FR" sz="1200" dirty="0"/>
                    </a:p>
                  </a:txBody>
                  <a:tcPr anchor="ctr"/>
                </a:tc>
                <a:tc>
                  <a:txBody>
                    <a:bodyPr/>
                    <a:lstStyle/>
                    <a:p>
                      <a:pPr algn="ctr"/>
                      <a:r>
                        <a:rPr lang="fr-FR" sz="1200" dirty="0" smtClean="0"/>
                        <a:t>2015/2016/2017 nés en 1955-56-57</a:t>
                      </a:r>
                      <a:endParaRPr lang="fr-FR" sz="1200" dirty="0"/>
                    </a:p>
                  </a:txBody>
                  <a:tcPr anchor="ctr"/>
                </a:tc>
                <a:tc>
                  <a:txBody>
                    <a:bodyPr/>
                    <a:lstStyle/>
                    <a:p>
                      <a:pPr algn="ctr"/>
                      <a:r>
                        <a:rPr lang="fr-FR" sz="1200" dirty="0" smtClean="0"/>
                        <a:t>166</a:t>
                      </a:r>
                      <a:endParaRPr lang="fr-FR" sz="1200" dirty="0"/>
                    </a:p>
                  </a:txBody>
                  <a:tcPr anchor="ctr"/>
                </a:tc>
                <a:tc>
                  <a:txBody>
                    <a:bodyPr/>
                    <a:lstStyle/>
                    <a:p>
                      <a:pPr algn="ctr"/>
                      <a:r>
                        <a:rPr lang="fr-FR" sz="1200" dirty="0" smtClean="0"/>
                        <a:t>2033 né en 1973</a:t>
                      </a:r>
                      <a:endParaRPr lang="fr-FR" sz="1200" dirty="0"/>
                    </a:p>
                  </a:txBody>
                  <a:tcPr anchor="ctr"/>
                </a:tc>
                <a:tc>
                  <a:txBody>
                    <a:bodyPr/>
                    <a:lstStyle/>
                    <a:p>
                      <a:pPr algn="ctr"/>
                      <a:r>
                        <a:rPr lang="fr-FR" sz="1200" dirty="0" smtClean="0"/>
                        <a:t>172</a:t>
                      </a:r>
                      <a:endParaRPr lang="fr-FR" sz="1200" dirty="0"/>
                    </a:p>
                  </a:txBody>
                  <a:tcPr anchor="ctr"/>
                </a:tc>
                <a:extLst>
                  <a:ext uri="{0D108BD9-81ED-4DB2-BD59-A6C34878D82A}">
                    <a16:rowId xmlns:a16="http://schemas.microsoft.com/office/drawing/2014/main" xmlns="" val="3116767734"/>
                  </a:ext>
                </a:extLst>
              </a:tr>
            </a:tbl>
          </a:graphicData>
        </a:graphic>
      </p:graphicFrame>
    </p:spTree>
    <p:extLst>
      <p:ext uri="{BB962C8B-B14F-4D97-AF65-F5344CB8AC3E}">
        <p14:creationId xmlns:p14="http://schemas.microsoft.com/office/powerpoint/2010/main" val="984551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Titre 5"/>
          <p:cNvSpPr txBox="1">
            <a:spLocks/>
          </p:cNvSpPr>
          <p:nvPr/>
        </p:nvSpPr>
        <p:spPr>
          <a:xfrm>
            <a:off x="2319647" y="802118"/>
            <a:ext cx="5766261" cy="79155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fr-FR" sz="3200" b="1" dirty="0" smtClean="0">
                <a:solidFill>
                  <a:schemeClr val="accent2"/>
                </a:solidFill>
              </a:rPr>
              <a:t>CALCUL D’UNE RETRAITE </a:t>
            </a:r>
          </a:p>
        </p:txBody>
      </p:sp>
      <p:sp>
        <p:nvSpPr>
          <p:cNvPr id="2" name="ZoneTexte 1"/>
          <p:cNvSpPr txBox="1"/>
          <p:nvPr/>
        </p:nvSpPr>
        <p:spPr>
          <a:xfrm>
            <a:off x="661060" y="2016826"/>
            <a:ext cx="8673737" cy="4216539"/>
          </a:xfrm>
          <a:prstGeom prst="rect">
            <a:avLst/>
          </a:prstGeom>
          <a:noFill/>
        </p:spPr>
        <p:txBody>
          <a:bodyPr wrap="square" rtlCol="0">
            <a:spAutoFit/>
          </a:bodyPr>
          <a:lstStyle/>
          <a:p>
            <a:r>
              <a:rPr lang="fr-FR" sz="2400" dirty="0" smtClean="0"/>
              <a:t>Il s’effectue en 2 étapes en distinguant les périodes cotisées et les périodes validées</a:t>
            </a:r>
            <a:r>
              <a:rPr lang="fr-FR" sz="2400" dirty="0"/>
              <a:t>.</a:t>
            </a:r>
            <a:r>
              <a:rPr lang="fr-FR" sz="2400" dirty="0" smtClean="0"/>
              <a:t> </a:t>
            </a:r>
          </a:p>
          <a:p>
            <a:endParaRPr lang="fr-FR" sz="2400" dirty="0" smtClean="0"/>
          </a:p>
          <a:p>
            <a:pPr marL="800100" lvl="1" indent="-342900" algn="just">
              <a:buFont typeface="+mj-lt"/>
              <a:buAutoNum type="arabicPeriod"/>
            </a:pPr>
            <a:r>
              <a:rPr lang="fr-FR" sz="2400" b="1" dirty="0"/>
              <a:t>Pension de </a:t>
            </a:r>
            <a:r>
              <a:rPr lang="fr-FR" sz="2400" b="1" dirty="0" smtClean="0"/>
              <a:t>base, </a:t>
            </a:r>
            <a:r>
              <a:rPr lang="fr-FR" sz="2400" dirty="0"/>
              <a:t>calculée à partir des périodes cotisées. A ce nombre sera appliquée la valeur de l’annuité qui dépend de l’âge d’ouverture des droits et l’âge de départ </a:t>
            </a:r>
            <a:r>
              <a:rPr lang="fr-FR" sz="2400" dirty="0" smtClean="0"/>
              <a:t>(tableau ci-joint)</a:t>
            </a:r>
          </a:p>
          <a:p>
            <a:pPr lvl="1" algn="just"/>
            <a:endParaRPr lang="fr-FR" sz="2400" dirty="0"/>
          </a:p>
          <a:p>
            <a:pPr marL="800100" lvl="1" indent="-342900">
              <a:buFont typeface="+mj-lt"/>
              <a:buAutoNum type="arabicPeriod"/>
              <a:defRPr/>
            </a:pPr>
            <a:r>
              <a:rPr lang="fr-FR" sz="2400" b="1" dirty="0"/>
              <a:t>Durée d’assurance ou périodes validées </a:t>
            </a:r>
            <a:r>
              <a:rPr lang="fr-FR" sz="2400" b="1" dirty="0">
                <a:solidFill>
                  <a:schemeClr val="accent2"/>
                </a:solidFill>
              </a:rPr>
              <a:t>pour savoir si il y a décote ou surcote</a:t>
            </a:r>
          </a:p>
          <a:p>
            <a:endParaRPr lang="fr-FR" sz="2800" b="1" dirty="0">
              <a:solidFill>
                <a:schemeClr val="accent2"/>
              </a:solidFill>
            </a:endParaRPr>
          </a:p>
        </p:txBody>
      </p:sp>
    </p:spTree>
    <p:extLst>
      <p:ext uri="{BB962C8B-B14F-4D97-AF65-F5344CB8AC3E}">
        <p14:creationId xmlns:p14="http://schemas.microsoft.com/office/powerpoint/2010/main" val="35041335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Titre 5"/>
          <p:cNvSpPr txBox="1">
            <a:spLocks/>
          </p:cNvSpPr>
          <p:nvPr/>
        </p:nvSpPr>
        <p:spPr>
          <a:xfrm>
            <a:off x="1985554" y="470030"/>
            <a:ext cx="7458892" cy="79155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fr-FR" sz="3200" b="1" dirty="0" smtClean="0">
                <a:solidFill>
                  <a:schemeClr val="accent2"/>
                </a:solidFill>
              </a:rPr>
              <a:t>CALCUL DE LA PENSION DE RETRAITE</a:t>
            </a:r>
          </a:p>
        </p:txBody>
      </p:sp>
      <p:sp>
        <p:nvSpPr>
          <p:cNvPr id="2" name="ZoneTexte 1"/>
          <p:cNvSpPr txBox="1"/>
          <p:nvPr/>
        </p:nvSpPr>
        <p:spPr>
          <a:xfrm>
            <a:off x="607185" y="1606500"/>
            <a:ext cx="9077143" cy="5293757"/>
          </a:xfrm>
          <a:prstGeom prst="rect">
            <a:avLst/>
          </a:prstGeom>
          <a:noFill/>
        </p:spPr>
        <p:txBody>
          <a:bodyPr wrap="square" rtlCol="0">
            <a:spAutoFit/>
          </a:bodyPr>
          <a:lstStyle/>
          <a:p>
            <a:pPr marL="342900" indent="-342900">
              <a:buFont typeface="Arial" panose="020B0604020202020204" pitchFamily="34" charset="0"/>
              <a:buChar char="•"/>
              <a:defRPr/>
            </a:pPr>
            <a:r>
              <a:rPr lang="fr-FR" sz="2400" b="1" dirty="0">
                <a:solidFill>
                  <a:schemeClr val="accent2"/>
                </a:solidFill>
              </a:rPr>
              <a:t>CALCUL DU TAUX DE LIQUIDATION</a:t>
            </a:r>
          </a:p>
          <a:p>
            <a:pPr algn="ctr"/>
            <a:endParaRPr lang="fr-FR" sz="1000" u="sng" dirty="0"/>
          </a:p>
          <a:p>
            <a:pPr algn="ctr"/>
            <a:r>
              <a:rPr lang="fr-FR" sz="2000" dirty="0" smtClean="0"/>
              <a:t>Années cotisées  X  Valeur de l’annuité</a:t>
            </a:r>
          </a:p>
          <a:p>
            <a:pPr algn="just"/>
            <a:endParaRPr lang="fr-FR" sz="2000" dirty="0"/>
          </a:p>
          <a:p>
            <a:pPr algn="just"/>
            <a:endParaRPr lang="fr-FR" sz="2000" dirty="0" smtClean="0"/>
          </a:p>
          <a:p>
            <a:pPr algn="just"/>
            <a:endParaRPr lang="fr-FR" sz="2000" dirty="0"/>
          </a:p>
          <a:p>
            <a:pPr algn="just"/>
            <a:endParaRPr lang="fr-FR" sz="2000" dirty="0" smtClean="0"/>
          </a:p>
          <a:p>
            <a:pPr marL="285750" indent="-285750" algn="r">
              <a:buFont typeface="Arial" panose="020B0604020202020204" pitchFamily="34" charset="0"/>
              <a:buChar char="•"/>
            </a:pPr>
            <a:endParaRPr lang="fr-FR" sz="1400" dirty="0"/>
          </a:p>
          <a:p>
            <a:pPr marL="285750" indent="-285750">
              <a:buFont typeface="Arial" panose="020B0604020202020204" pitchFamily="34" charset="0"/>
              <a:buChar char="•"/>
            </a:pPr>
            <a:endParaRPr lang="fr-FR" sz="2400" b="1" dirty="0" smtClean="0">
              <a:solidFill>
                <a:schemeClr val="accent2"/>
              </a:solidFill>
            </a:endParaRPr>
          </a:p>
          <a:p>
            <a:pPr marL="285750" indent="-285750">
              <a:buFont typeface="Arial" panose="020B0604020202020204" pitchFamily="34" charset="0"/>
              <a:buChar char="•"/>
            </a:pPr>
            <a:endParaRPr lang="fr-FR" sz="2400" b="1" dirty="0" smtClean="0">
              <a:solidFill>
                <a:schemeClr val="accent2"/>
              </a:solidFill>
            </a:endParaRPr>
          </a:p>
          <a:p>
            <a:pPr marL="285750" indent="-285750">
              <a:buFont typeface="Arial" panose="020B0604020202020204" pitchFamily="34" charset="0"/>
              <a:buChar char="•"/>
            </a:pPr>
            <a:endParaRPr lang="fr-FR" sz="2400" b="1" dirty="0">
              <a:solidFill>
                <a:schemeClr val="accent2"/>
              </a:solidFill>
            </a:endParaRPr>
          </a:p>
          <a:p>
            <a:pPr marL="285750" indent="-285750">
              <a:buFont typeface="Arial" panose="020B0604020202020204" pitchFamily="34" charset="0"/>
              <a:buChar char="•"/>
            </a:pPr>
            <a:endParaRPr lang="fr-FR" sz="800" b="1" dirty="0" smtClean="0">
              <a:solidFill>
                <a:schemeClr val="accent2"/>
              </a:solidFill>
            </a:endParaRPr>
          </a:p>
          <a:p>
            <a:pPr marL="285750" indent="-285750">
              <a:buFont typeface="Arial" panose="020B0604020202020204" pitchFamily="34" charset="0"/>
              <a:buChar char="•"/>
            </a:pPr>
            <a:endParaRPr lang="fr-FR" sz="1100" b="1" dirty="0" smtClean="0">
              <a:solidFill>
                <a:schemeClr val="accent2"/>
              </a:solidFill>
            </a:endParaRPr>
          </a:p>
          <a:p>
            <a:pPr marL="285750" indent="-285750">
              <a:buFont typeface="Arial" panose="020B0604020202020204" pitchFamily="34" charset="0"/>
              <a:buChar char="•"/>
            </a:pPr>
            <a:r>
              <a:rPr lang="fr-FR" sz="2400" b="1" dirty="0" smtClean="0">
                <a:solidFill>
                  <a:schemeClr val="accent2"/>
                </a:solidFill>
              </a:rPr>
              <a:t>CALCUL DE LA RETRAITE avant décote ou surcote</a:t>
            </a:r>
          </a:p>
          <a:p>
            <a:pPr marL="285750" indent="-285750">
              <a:buFont typeface="Arial" panose="020B0604020202020204" pitchFamily="34" charset="0"/>
              <a:buChar char="•"/>
            </a:pPr>
            <a:endParaRPr lang="fr-FR" sz="800" b="1" dirty="0">
              <a:solidFill>
                <a:schemeClr val="accent2"/>
              </a:solidFill>
            </a:endParaRPr>
          </a:p>
          <a:p>
            <a:r>
              <a:rPr lang="fr-FR" sz="2400" dirty="0" smtClean="0"/>
              <a:t>   Taux de liquidation  X  Traitement brut mensuel </a:t>
            </a:r>
            <a:r>
              <a:rPr lang="fr-FR" sz="1600" dirty="0" smtClean="0"/>
              <a:t>(détenu pendant les      6 derniers mois d’activité)</a:t>
            </a:r>
            <a:endParaRPr lang="fr-FR" sz="2400" b="1" dirty="0" smtClean="0">
              <a:solidFill>
                <a:schemeClr val="accent2"/>
              </a:solidFill>
            </a:endParaRPr>
          </a:p>
          <a:p>
            <a:pPr marL="285750" indent="-285750" algn="r">
              <a:buFont typeface="Arial" panose="020B0604020202020204" pitchFamily="34" charset="0"/>
              <a:buChar char="•"/>
            </a:pPr>
            <a:endParaRPr lang="fr-FR" sz="1400" dirty="0"/>
          </a:p>
        </p:txBody>
      </p:sp>
      <p:sp>
        <p:nvSpPr>
          <p:cNvPr id="5" name="ZoneTexte 4"/>
          <p:cNvSpPr txBox="1"/>
          <p:nvPr/>
        </p:nvSpPr>
        <p:spPr>
          <a:xfrm>
            <a:off x="9229542" y="3403845"/>
            <a:ext cx="3059440" cy="1077218"/>
          </a:xfrm>
          <a:prstGeom prst="rect">
            <a:avLst/>
          </a:prstGeom>
          <a:noFill/>
        </p:spPr>
        <p:txBody>
          <a:bodyPr wrap="square" rtlCol="0">
            <a:spAutoFit/>
          </a:bodyPr>
          <a:lstStyle/>
          <a:p>
            <a:pPr algn="ctr"/>
            <a:r>
              <a:rPr lang="fr-FR" sz="1600" dirty="0">
                <a:solidFill>
                  <a:srgbClr val="FF0000"/>
                </a:solidFill>
              </a:rPr>
              <a:t>Au taux </a:t>
            </a:r>
            <a:r>
              <a:rPr lang="fr-FR" sz="1600" dirty="0" smtClean="0">
                <a:solidFill>
                  <a:srgbClr val="FF0000"/>
                </a:solidFill>
              </a:rPr>
              <a:t>de liquidation s’ajoute</a:t>
            </a:r>
            <a:r>
              <a:rPr lang="fr-FR" sz="1600" dirty="0">
                <a:solidFill>
                  <a:srgbClr val="FF0000"/>
                </a:solidFill>
              </a:rPr>
              <a:t>, le cas échéant, </a:t>
            </a:r>
            <a:r>
              <a:rPr lang="fr-FR" sz="1600" dirty="0" smtClean="0">
                <a:solidFill>
                  <a:srgbClr val="FF0000"/>
                </a:solidFill>
              </a:rPr>
              <a:t>10 % pour 3 enfants nés avant le 01/01/2004</a:t>
            </a:r>
            <a:endParaRPr lang="fr-FR" sz="1600" dirty="0">
              <a:solidFill>
                <a:srgbClr val="FF0000"/>
              </a:solidFill>
            </a:endParaRPr>
          </a:p>
        </p:txBody>
      </p:sp>
      <p:graphicFrame>
        <p:nvGraphicFramePr>
          <p:cNvPr id="7" name="Tableau 6"/>
          <p:cNvGraphicFramePr>
            <a:graphicFrameLocks noGrp="1"/>
          </p:cNvGraphicFramePr>
          <p:nvPr>
            <p:extLst>
              <p:ext uri="{D42A27DB-BD31-4B8C-83A1-F6EECF244321}">
                <p14:modId xmlns:p14="http://schemas.microsoft.com/office/powerpoint/2010/main" val="3694506940"/>
              </p:ext>
            </p:extLst>
          </p:nvPr>
        </p:nvGraphicFramePr>
        <p:xfrm>
          <a:off x="706582" y="2610836"/>
          <a:ext cx="8326581" cy="2438400"/>
        </p:xfrm>
        <a:graphic>
          <a:graphicData uri="http://schemas.openxmlformats.org/drawingml/2006/table">
            <a:tbl>
              <a:tblPr firstRow="1" bandRow="1">
                <a:tableStyleId>{5C22544A-7EE6-4342-B048-85BDC9FD1C3A}</a:tableStyleId>
              </a:tblPr>
              <a:tblGrid>
                <a:gridCol w="2775527">
                  <a:extLst>
                    <a:ext uri="{9D8B030D-6E8A-4147-A177-3AD203B41FA5}">
                      <a16:colId xmlns:a16="http://schemas.microsoft.com/office/drawing/2014/main" xmlns="" val="3199361303"/>
                    </a:ext>
                  </a:extLst>
                </a:gridCol>
                <a:gridCol w="2775527">
                  <a:extLst>
                    <a:ext uri="{9D8B030D-6E8A-4147-A177-3AD203B41FA5}">
                      <a16:colId xmlns:a16="http://schemas.microsoft.com/office/drawing/2014/main" xmlns="" val="4198060300"/>
                    </a:ext>
                  </a:extLst>
                </a:gridCol>
                <a:gridCol w="2775527">
                  <a:extLst>
                    <a:ext uri="{9D8B030D-6E8A-4147-A177-3AD203B41FA5}">
                      <a16:colId xmlns:a16="http://schemas.microsoft.com/office/drawing/2014/main" xmlns="" val="864619198"/>
                    </a:ext>
                  </a:extLst>
                </a:gridCol>
              </a:tblGrid>
              <a:tr h="0">
                <a:tc>
                  <a:txBody>
                    <a:bodyPr/>
                    <a:lstStyle/>
                    <a:p>
                      <a:pPr algn="ctr"/>
                      <a:r>
                        <a:rPr lang="fr-FR" dirty="0" smtClean="0"/>
                        <a:t>Année de naissance</a:t>
                      </a:r>
                      <a:endParaRPr lang="fr-FR" dirty="0"/>
                    </a:p>
                  </a:txBody>
                  <a:tcPr/>
                </a:tc>
                <a:tc>
                  <a:txBody>
                    <a:bodyPr/>
                    <a:lstStyle/>
                    <a:p>
                      <a:pPr algn="ctr"/>
                      <a:r>
                        <a:rPr lang="fr-FR" sz="1400" dirty="0" smtClean="0"/>
                        <a:t>Nombre de trimestres pour un taux plein</a:t>
                      </a:r>
                      <a:endParaRPr lang="fr-FR" sz="1400" dirty="0"/>
                    </a:p>
                  </a:txBody>
                  <a:tcPr/>
                </a:tc>
                <a:tc>
                  <a:txBody>
                    <a:bodyPr/>
                    <a:lstStyle/>
                    <a:p>
                      <a:pPr algn="ctr"/>
                      <a:r>
                        <a:rPr lang="fr-FR" dirty="0" smtClean="0"/>
                        <a:t>Valeur 2 % annuité</a:t>
                      </a:r>
                      <a:endParaRPr lang="fr-FR" dirty="0"/>
                    </a:p>
                  </a:txBody>
                  <a:tcPr/>
                </a:tc>
                <a:extLst>
                  <a:ext uri="{0D108BD9-81ED-4DB2-BD59-A6C34878D82A}">
                    <a16:rowId xmlns:a16="http://schemas.microsoft.com/office/drawing/2014/main" xmlns="" val="2803837773"/>
                  </a:ext>
                </a:extLst>
              </a:tr>
              <a:tr h="0">
                <a:tc>
                  <a:txBody>
                    <a:bodyPr/>
                    <a:lstStyle/>
                    <a:p>
                      <a:pPr algn="ctr"/>
                      <a:r>
                        <a:rPr lang="fr-FR" sz="1200" dirty="0" smtClean="0"/>
                        <a:t>1955-1956-1957</a:t>
                      </a:r>
                      <a:endParaRPr lang="fr-FR" sz="1200" dirty="0"/>
                    </a:p>
                  </a:txBody>
                  <a:tcPr/>
                </a:tc>
                <a:tc>
                  <a:txBody>
                    <a:bodyPr/>
                    <a:lstStyle/>
                    <a:p>
                      <a:pPr algn="ctr"/>
                      <a:r>
                        <a:rPr lang="fr-FR" sz="1200" dirty="0" smtClean="0"/>
                        <a:t>166</a:t>
                      </a:r>
                      <a:endParaRPr lang="fr-FR" sz="1200" dirty="0"/>
                    </a:p>
                  </a:txBody>
                  <a:tcPr/>
                </a:tc>
                <a:tc>
                  <a:txBody>
                    <a:bodyPr/>
                    <a:lstStyle/>
                    <a:p>
                      <a:pPr algn="ctr"/>
                      <a:r>
                        <a:rPr lang="fr-FR" sz="1200" dirty="0" smtClean="0"/>
                        <a:t>1,807 %</a:t>
                      </a:r>
                      <a:endParaRPr lang="fr-FR" sz="1200" dirty="0"/>
                    </a:p>
                  </a:txBody>
                  <a:tcPr/>
                </a:tc>
                <a:extLst>
                  <a:ext uri="{0D108BD9-81ED-4DB2-BD59-A6C34878D82A}">
                    <a16:rowId xmlns:a16="http://schemas.microsoft.com/office/drawing/2014/main" xmlns="" val="2473948640"/>
                  </a:ext>
                </a:extLst>
              </a:tr>
              <a:tr h="0">
                <a:tc>
                  <a:txBody>
                    <a:bodyPr/>
                    <a:lstStyle/>
                    <a:p>
                      <a:pPr algn="ctr"/>
                      <a:r>
                        <a:rPr lang="fr-FR" sz="1200" dirty="0" smtClean="0"/>
                        <a:t>1958-1959-1960</a:t>
                      </a:r>
                      <a:endParaRPr lang="fr-FR" sz="1200" dirty="0"/>
                    </a:p>
                  </a:txBody>
                  <a:tcPr/>
                </a:tc>
                <a:tc>
                  <a:txBody>
                    <a:bodyPr/>
                    <a:lstStyle/>
                    <a:p>
                      <a:pPr algn="ctr"/>
                      <a:r>
                        <a:rPr lang="fr-FR" sz="1200" dirty="0" smtClean="0"/>
                        <a:t>167</a:t>
                      </a:r>
                      <a:endParaRPr lang="fr-FR" sz="1200" dirty="0"/>
                    </a:p>
                  </a:txBody>
                  <a:tcPr/>
                </a:tc>
                <a:tc>
                  <a:txBody>
                    <a:bodyPr/>
                    <a:lstStyle/>
                    <a:p>
                      <a:pPr algn="ctr"/>
                      <a:r>
                        <a:rPr lang="fr-FR" sz="1200" dirty="0" smtClean="0"/>
                        <a:t>1,796 %</a:t>
                      </a:r>
                      <a:endParaRPr lang="fr-FR" sz="1200" dirty="0"/>
                    </a:p>
                  </a:txBody>
                  <a:tcPr/>
                </a:tc>
                <a:extLst>
                  <a:ext uri="{0D108BD9-81ED-4DB2-BD59-A6C34878D82A}">
                    <a16:rowId xmlns:a16="http://schemas.microsoft.com/office/drawing/2014/main" xmlns="" val="3062820958"/>
                  </a:ext>
                </a:extLst>
              </a:tr>
              <a:tr h="0">
                <a:tc>
                  <a:txBody>
                    <a:bodyPr/>
                    <a:lstStyle/>
                    <a:p>
                      <a:pPr algn="ctr"/>
                      <a:r>
                        <a:rPr lang="fr-FR" sz="1200" dirty="0" smtClean="0"/>
                        <a:t>1961-1962-1963</a:t>
                      </a:r>
                      <a:endParaRPr lang="fr-FR" sz="1200" dirty="0"/>
                    </a:p>
                  </a:txBody>
                  <a:tcPr/>
                </a:tc>
                <a:tc>
                  <a:txBody>
                    <a:bodyPr/>
                    <a:lstStyle/>
                    <a:p>
                      <a:pPr algn="ctr"/>
                      <a:r>
                        <a:rPr lang="fr-FR" sz="1200" dirty="0" smtClean="0"/>
                        <a:t>168</a:t>
                      </a:r>
                      <a:endParaRPr lang="fr-FR" sz="1200" dirty="0"/>
                    </a:p>
                  </a:txBody>
                  <a:tcPr/>
                </a:tc>
                <a:tc>
                  <a:txBody>
                    <a:bodyPr/>
                    <a:lstStyle/>
                    <a:p>
                      <a:pPr algn="ctr"/>
                      <a:r>
                        <a:rPr lang="fr-FR" sz="1200" dirty="0" smtClean="0"/>
                        <a:t>1,785 %</a:t>
                      </a:r>
                      <a:endParaRPr lang="fr-FR" sz="1200" dirty="0"/>
                    </a:p>
                  </a:txBody>
                  <a:tcPr/>
                </a:tc>
                <a:extLst>
                  <a:ext uri="{0D108BD9-81ED-4DB2-BD59-A6C34878D82A}">
                    <a16:rowId xmlns:a16="http://schemas.microsoft.com/office/drawing/2014/main" xmlns="" val="2834923148"/>
                  </a:ext>
                </a:extLst>
              </a:tr>
              <a:tr h="0">
                <a:tc>
                  <a:txBody>
                    <a:bodyPr/>
                    <a:lstStyle/>
                    <a:p>
                      <a:pPr algn="ctr"/>
                      <a:r>
                        <a:rPr lang="fr-FR" sz="1200" dirty="0" smtClean="0"/>
                        <a:t>1964-1965-1966</a:t>
                      </a:r>
                      <a:endParaRPr lang="fr-FR" sz="1200" dirty="0"/>
                    </a:p>
                  </a:txBody>
                  <a:tcPr/>
                </a:tc>
                <a:tc>
                  <a:txBody>
                    <a:bodyPr/>
                    <a:lstStyle/>
                    <a:p>
                      <a:pPr algn="ctr"/>
                      <a:r>
                        <a:rPr lang="fr-FR" sz="1200" dirty="0" smtClean="0"/>
                        <a:t>169</a:t>
                      </a:r>
                      <a:endParaRPr lang="fr-FR" sz="1200" dirty="0"/>
                    </a:p>
                  </a:txBody>
                  <a:tcPr/>
                </a:tc>
                <a:tc>
                  <a:txBody>
                    <a:bodyPr/>
                    <a:lstStyle/>
                    <a:p>
                      <a:pPr algn="ctr"/>
                      <a:r>
                        <a:rPr lang="fr-FR" sz="1200" dirty="0" smtClean="0"/>
                        <a:t>1,775 %</a:t>
                      </a:r>
                      <a:endParaRPr lang="fr-FR" sz="1200" dirty="0"/>
                    </a:p>
                  </a:txBody>
                  <a:tcPr/>
                </a:tc>
                <a:extLst>
                  <a:ext uri="{0D108BD9-81ED-4DB2-BD59-A6C34878D82A}">
                    <a16:rowId xmlns:a16="http://schemas.microsoft.com/office/drawing/2014/main" xmlns="" val="973851132"/>
                  </a:ext>
                </a:extLst>
              </a:tr>
              <a:tr h="0">
                <a:tc>
                  <a:txBody>
                    <a:bodyPr/>
                    <a:lstStyle/>
                    <a:p>
                      <a:pPr algn="ctr"/>
                      <a:r>
                        <a:rPr lang="fr-FR" sz="1200" dirty="0" smtClean="0"/>
                        <a:t>1967-1968-1969</a:t>
                      </a:r>
                      <a:endParaRPr lang="fr-FR" sz="1200" dirty="0"/>
                    </a:p>
                  </a:txBody>
                  <a:tcPr/>
                </a:tc>
                <a:tc>
                  <a:txBody>
                    <a:bodyPr/>
                    <a:lstStyle/>
                    <a:p>
                      <a:pPr algn="ctr"/>
                      <a:r>
                        <a:rPr lang="fr-FR" sz="1200" dirty="0" smtClean="0"/>
                        <a:t>170</a:t>
                      </a:r>
                      <a:endParaRPr lang="fr-FR" sz="1200" dirty="0"/>
                    </a:p>
                  </a:txBody>
                  <a:tcPr/>
                </a:tc>
                <a:tc>
                  <a:txBody>
                    <a:bodyPr/>
                    <a:lstStyle/>
                    <a:p>
                      <a:pPr algn="ctr"/>
                      <a:r>
                        <a:rPr lang="fr-FR" sz="1200" dirty="0" smtClean="0"/>
                        <a:t>1,764 %</a:t>
                      </a:r>
                      <a:endParaRPr lang="fr-FR" sz="1200" dirty="0"/>
                    </a:p>
                  </a:txBody>
                  <a:tcPr/>
                </a:tc>
                <a:extLst>
                  <a:ext uri="{0D108BD9-81ED-4DB2-BD59-A6C34878D82A}">
                    <a16:rowId xmlns:a16="http://schemas.microsoft.com/office/drawing/2014/main" xmlns="" val="1025357503"/>
                  </a:ext>
                </a:extLst>
              </a:tr>
              <a:tr h="0">
                <a:tc>
                  <a:txBody>
                    <a:bodyPr/>
                    <a:lstStyle/>
                    <a:p>
                      <a:pPr algn="ctr"/>
                      <a:r>
                        <a:rPr lang="fr-FR" sz="1200" dirty="0" smtClean="0"/>
                        <a:t>1970-1971-1972</a:t>
                      </a:r>
                      <a:endParaRPr lang="fr-FR" sz="1200" dirty="0"/>
                    </a:p>
                  </a:txBody>
                  <a:tcPr/>
                </a:tc>
                <a:tc>
                  <a:txBody>
                    <a:bodyPr/>
                    <a:lstStyle/>
                    <a:p>
                      <a:pPr algn="ctr"/>
                      <a:r>
                        <a:rPr lang="fr-FR" sz="1200" dirty="0" smtClean="0"/>
                        <a:t>171</a:t>
                      </a:r>
                      <a:endParaRPr lang="fr-FR" sz="1200" dirty="0"/>
                    </a:p>
                  </a:txBody>
                  <a:tcPr/>
                </a:tc>
                <a:tc>
                  <a:txBody>
                    <a:bodyPr/>
                    <a:lstStyle/>
                    <a:p>
                      <a:pPr algn="ctr"/>
                      <a:r>
                        <a:rPr lang="fr-FR" sz="1200" dirty="0" smtClean="0"/>
                        <a:t>1,754 %</a:t>
                      </a:r>
                      <a:endParaRPr lang="fr-FR" sz="1200" dirty="0"/>
                    </a:p>
                  </a:txBody>
                  <a:tcPr/>
                </a:tc>
                <a:extLst>
                  <a:ext uri="{0D108BD9-81ED-4DB2-BD59-A6C34878D82A}">
                    <a16:rowId xmlns:a16="http://schemas.microsoft.com/office/drawing/2014/main" xmlns="" val="3494699514"/>
                  </a:ext>
                </a:extLst>
              </a:tr>
              <a:tr h="0">
                <a:tc>
                  <a:txBody>
                    <a:bodyPr/>
                    <a:lstStyle/>
                    <a:p>
                      <a:pPr algn="ctr"/>
                      <a:r>
                        <a:rPr lang="fr-FR" sz="1200" dirty="0" smtClean="0"/>
                        <a:t>1973</a:t>
                      </a:r>
                      <a:endParaRPr lang="fr-FR" sz="1200" dirty="0"/>
                    </a:p>
                  </a:txBody>
                  <a:tcPr/>
                </a:tc>
                <a:tc>
                  <a:txBody>
                    <a:bodyPr/>
                    <a:lstStyle/>
                    <a:p>
                      <a:pPr algn="ctr"/>
                      <a:r>
                        <a:rPr lang="fr-FR" sz="1200" dirty="0" smtClean="0"/>
                        <a:t>172</a:t>
                      </a:r>
                      <a:endParaRPr lang="fr-FR" sz="1200" dirty="0"/>
                    </a:p>
                  </a:txBody>
                  <a:tcPr/>
                </a:tc>
                <a:tc>
                  <a:txBody>
                    <a:bodyPr/>
                    <a:lstStyle/>
                    <a:p>
                      <a:pPr algn="ctr"/>
                      <a:r>
                        <a:rPr lang="fr-FR" sz="1200" dirty="0" smtClean="0"/>
                        <a:t>1,744 %</a:t>
                      </a:r>
                      <a:endParaRPr lang="fr-FR" sz="1200" dirty="0"/>
                    </a:p>
                  </a:txBody>
                  <a:tcPr/>
                </a:tc>
                <a:extLst>
                  <a:ext uri="{0D108BD9-81ED-4DB2-BD59-A6C34878D82A}">
                    <a16:rowId xmlns:a16="http://schemas.microsoft.com/office/drawing/2014/main" xmlns="" val="3024347240"/>
                  </a:ext>
                </a:extLst>
              </a:tr>
            </a:tbl>
          </a:graphicData>
        </a:graphic>
      </p:graphicFrame>
    </p:spTree>
    <p:extLst>
      <p:ext uri="{BB962C8B-B14F-4D97-AF65-F5344CB8AC3E}">
        <p14:creationId xmlns:p14="http://schemas.microsoft.com/office/powerpoint/2010/main" val="12797682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ZoneTexte 9"/>
          <p:cNvSpPr txBox="1">
            <a:spLocks noChangeArrowheads="1"/>
          </p:cNvSpPr>
          <p:nvPr/>
        </p:nvSpPr>
        <p:spPr bwMode="auto">
          <a:xfrm>
            <a:off x="1930928" y="292420"/>
            <a:ext cx="7276011" cy="1323439"/>
          </a:xfrm>
          <a:prstGeom prst="rect">
            <a:avLst/>
          </a:prstGeom>
          <a:noFill/>
          <a:ln w="9525">
            <a:noFill/>
            <a:miter lim="800000"/>
            <a:headEnd/>
            <a:tailEnd/>
          </a:ln>
        </p:spPr>
        <p:txBody>
          <a:bodyPr wrap="square">
            <a:spAutoFit/>
          </a:bodyPr>
          <a:lstStyle/>
          <a:p>
            <a:pPr algn="ctr"/>
            <a:r>
              <a:rPr lang="fr-FR" sz="4000" b="1" dirty="0" smtClean="0">
                <a:solidFill>
                  <a:schemeClr val="accent2"/>
                </a:solidFill>
                <a:latin typeface="Franklin Gothic Book" pitchFamily="34" charset="0"/>
              </a:rPr>
              <a:t>DUREE D’ASSURANCE ou périodes validées</a:t>
            </a:r>
            <a:endParaRPr lang="fr-FR" sz="4000" b="1" dirty="0">
              <a:solidFill>
                <a:schemeClr val="accent2"/>
              </a:solidFill>
              <a:latin typeface="Franklin Gothic Book" pitchFamily="34" charset="0"/>
            </a:endParaRPr>
          </a:p>
        </p:txBody>
      </p:sp>
      <p:sp>
        <p:nvSpPr>
          <p:cNvPr id="2" name="ZoneTexte 1"/>
          <p:cNvSpPr txBox="1"/>
          <p:nvPr/>
        </p:nvSpPr>
        <p:spPr>
          <a:xfrm>
            <a:off x="744583" y="2116182"/>
            <a:ext cx="8791303" cy="4308872"/>
          </a:xfrm>
          <a:prstGeom prst="rect">
            <a:avLst/>
          </a:prstGeom>
          <a:noFill/>
        </p:spPr>
        <p:txBody>
          <a:bodyPr wrap="square" rtlCol="0">
            <a:spAutoFit/>
          </a:bodyPr>
          <a:lstStyle/>
          <a:p>
            <a:pPr marL="285750" indent="-285750">
              <a:buFont typeface="Wingdings" panose="05000000000000000000" pitchFamily="2" charset="2"/>
              <a:buChar char="Ü"/>
            </a:pPr>
            <a:r>
              <a:rPr lang="fr-FR" sz="2000" b="1" dirty="0" smtClean="0">
                <a:solidFill>
                  <a:schemeClr val="accent2"/>
                </a:solidFill>
              </a:rPr>
              <a:t> </a:t>
            </a:r>
            <a:r>
              <a:rPr lang="fr-FR" sz="2000" b="1" dirty="0" smtClean="0"/>
              <a:t>Ne sert qu’à savoir si le montant de la pension sera minoré ou majoré (décote ou surcote).</a:t>
            </a:r>
          </a:p>
          <a:p>
            <a:pPr marL="285750" indent="-285750">
              <a:buFont typeface="Wingdings" panose="05000000000000000000" pitchFamily="2" charset="2"/>
              <a:buChar char="Ü"/>
            </a:pPr>
            <a:endParaRPr lang="fr-FR" sz="2000" b="1" dirty="0"/>
          </a:p>
          <a:p>
            <a:r>
              <a:rPr lang="fr-FR" sz="2000" b="1" dirty="0" smtClean="0"/>
              <a:t>Il faut additionner les trimestres validés dans le privé et ceux validés dans la fonction publique, quelque soit la quotité de temps de travail (temps partiel et temps complet compte de la même manière).</a:t>
            </a:r>
          </a:p>
          <a:p>
            <a:endParaRPr lang="fr-FR" sz="1000" b="1" dirty="0" smtClean="0"/>
          </a:p>
          <a:p>
            <a:r>
              <a:rPr lang="fr-FR" sz="2400" b="1" dirty="0" smtClean="0">
                <a:solidFill>
                  <a:schemeClr val="accent2"/>
                </a:solidFill>
              </a:rPr>
              <a:t>S’ajoute des majorations</a:t>
            </a:r>
            <a:r>
              <a:rPr lang="fr-FR" sz="2400" b="1" dirty="0" smtClean="0"/>
              <a:t> </a:t>
            </a:r>
            <a:r>
              <a:rPr lang="fr-FR" sz="2400" b="1" dirty="0" smtClean="0">
                <a:solidFill>
                  <a:schemeClr val="accent2"/>
                </a:solidFill>
              </a:rPr>
              <a:t>:</a:t>
            </a:r>
          </a:p>
          <a:p>
            <a:pPr marL="800100" lvl="1" indent="-342900">
              <a:buFont typeface="Arial" panose="020B0604020202020204" pitchFamily="34" charset="0"/>
              <a:buChar char="•"/>
            </a:pPr>
            <a:r>
              <a:rPr lang="fr-FR" sz="2000" b="1" dirty="0" smtClean="0"/>
              <a:t>2 trimestres par enfant </a:t>
            </a:r>
            <a:r>
              <a:rPr lang="fr-FR" sz="2000" b="1" dirty="0"/>
              <a:t>né après le 1</a:t>
            </a:r>
            <a:r>
              <a:rPr lang="fr-FR" sz="2000" b="1" baseline="30000" dirty="0"/>
              <a:t>er</a:t>
            </a:r>
            <a:r>
              <a:rPr lang="fr-FR" sz="2000" b="1" dirty="0"/>
              <a:t> janvier 2004  pour les </a:t>
            </a:r>
            <a:r>
              <a:rPr lang="fr-FR" sz="2000" b="1" dirty="0" smtClean="0"/>
              <a:t>femmes, </a:t>
            </a:r>
            <a:endParaRPr lang="fr-FR" sz="2000" b="1" dirty="0"/>
          </a:p>
          <a:p>
            <a:pPr marL="800100" lvl="1" indent="-342900">
              <a:buFont typeface="Arial" panose="020B0604020202020204" pitchFamily="34" charset="0"/>
              <a:buChar char="•"/>
            </a:pPr>
            <a:r>
              <a:rPr lang="fr-FR" sz="2000" b="1" dirty="0"/>
              <a:t>1 an pour 10 ans de services actifs pour les hospitaliers classés en catégorie </a:t>
            </a:r>
            <a:r>
              <a:rPr lang="fr-FR" sz="2000" b="1" dirty="0" smtClean="0"/>
              <a:t>active,</a:t>
            </a:r>
            <a:endParaRPr lang="fr-FR" sz="2000" b="1" dirty="0"/>
          </a:p>
          <a:p>
            <a:pPr marL="800100" lvl="1" indent="-342900">
              <a:buFont typeface="Arial" panose="020B0604020202020204" pitchFamily="34" charset="0"/>
              <a:buChar char="•"/>
            </a:pPr>
            <a:r>
              <a:rPr lang="fr-FR" sz="2000" b="1" dirty="0"/>
              <a:t>4 trimestres maximum pour les fonctionnaires élevant un </a:t>
            </a:r>
            <a:r>
              <a:rPr lang="fr-FR" sz="2000" b="1" dirty="0" smtClean="0"/>
              <a:t>enfant </a:t>
            </a:r>
            <a:r>
              <a:rPr lang="fr-FR" sz="2000" b="1" dirty="0"/>
              <a:t>invalide à 80</a:t>
            </a:r>
            <a:r>
              <a:rPr lang="fr-FR" sz="2000" b="1" dirty="0" smtClean="0"/>
              <a:t>%.</a:t>
            </a:r>
            <a:endParaRPr lang="fr-FR" sz="2000" b="1" dirty="0"/>
          </a:p>
        </p:txBody>
      </p:sp>
    </p:spTree>
    <p:extLst>
      <p:ext uri="{BB962C8B-B14F-4D97-AF65-F5344CB8AC3E}">
        <p14:creationId xmlns:p14="http://schemas.microsoft.com/office/powerpoint/2010/main" val="8670145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6" name="ZoneTexte 9"/>
          <p:cNvSpPr txBox="1">
            <a:spLocks noChangeArrowheads="1"/>
          </p:cNvSpPr>
          <p:nvPr/>
        </p:nvSpPr>
        <p:spPr bwMode="auto">
          <a:xfrm>
            <a:off x="3110544" y="422777"/>
            <a:ext cx="3683398" cy="708025"/>
          </a:xfrm>
          <a:prstGeom prst="rect">
            <a:avLst/>
          </a:prstGeom>
          <a:noFill/>
          <a:ln w="9525">
            <a:noFill/>
            <a:miter lim="800000"/>
            <a:headEnd/>
            <a:tailEnd/>
          </a:ln>
        </p:spPr>
        <p:txBody>
          <a:bodyPr wrap="square">
            <a:spAutoFit/>
          </a:bodyPr>
          <a:lstStyle/>
          <a:p>
            <a:pPr algn="ctr"/>
            <a:r>
              <a:rPr lang="fr-FR" sz="4000" b="1" dirty="0" smtClean="0">
                <a:solidFill>
                  <a:schemeClr val="accent2"/>
                </a:solidFill>
                <a:latin typeface="Franklin Gothic Book" pitchFamily="34" charset="0"/>
              </a:rPr>
              <a:t>LA DECOTE</a:t>
            </a:r>
            <a:endParaRPr lang="fr-FR" sz="4000" b="1" dirty="0">
              <a:solidFill>
                <a:schemeClr val="accent2"/>
              </a:solidFill>
              <a:latin typeface="Franklin Gothic Book" pitchFamily="34" charset="0"/>
            </a:endParaRPr>
          </a:p>
        </p:txBody>
      </p:sp>
      <p:sp>
        <p:nvSpPr>
          <p:cNvPr id="2" name="ZoneTexte 1"/>
          <p:cNvSpPr txBox="1"/>
          <p:nvPr/>
        </p:nvSpPr>
        <p:spPr>
          <a:xfrm>
            <a:off x="651165" y="1746463"/>
            <a:ext cx="8825346" cy="6032421"/>
          </a:xfrm>
          <a:prstGeom prst="rect">
            <a:avLst/>
          </a:prstGeom>
          <a:noFill/>
        </p:spPr>
        <p:txBody>
          <a:bodyPr wrap="square" rtlCol="0">
            <a:spAutoFit/>
          </a:bodyPr>
          <a:lstStyle/>
          <a:p>
            <a:r>
              <a:rPr lang="fr-FR" sz="2000" dirty="0" smtClean="0"/>
              <a:t>Si les trimestres validés sont inférieurs à ceux nécessaires (168 pour les années 1961-1962-1963) pour obtenir le taux plein, alors intervient la maudite « décote ».</a:t>
            </a:r>
          </a:p>
          <a:p>
            <a:endParaRPr lang="fr-FR" sz="1000" dirty="0" smtClean="0"/>
          </a:p>
          <a:p>
            <a:endParaRPr lang="fr-FR" sz="1000" dirty="0"/>
          </a:p>
          <a:p>
            <a:pPr marL="285750" indent="-285750" algn="just">
              <a:buFont typeface="Wingdings" panose="05000000000000000000" pitchFamily="2" charset="2"/>
              <a:buChar char="Ü"/>
            </a:pPr>
            <a:r>
              <a:rPr lang="fr-FR" sz="2000" b="1" dirty="0" smtClean="0"/>
              <a:t>Pour l’annuler, l’agent peut prolonger son activité jusqu’à l’âge « butoir » qui est de 67 ans pour la catégorie sédentaire et 62 ans pour la catégorie active (</a:t>
            </a:r>
            <a:r>
              <a:rPr lang="fr-FR" sz="2000" dirty="0" smtClean="0"/>
              <a:t>sous </a:t>
            </a:r>
            <a:r>
              <a:rPr lang="fr-FR" sz="2000" dirty="0"/>
              <a:t>réserve de justifier de 15/17 ans de services actifs selon l’année de naissance)</a:t>
            </a:r>
            <a:r>
              <a:rPr lang="fr-FR" sz="2000" b="1" dirty="0"/>
              <a:t>, pour </a:t>
            </a:r>
            <a:r>
              <a:rPr lang="fr-FR" sz="2000" b="1" dirty="0" smtClean="0"/>
              <a:t>ne pas partir avec une retraite de misère !</a:t>
            </a:r>
          </a:p>
          <a:p>
            <a:pPr algn="just"/>
            <a:endParaRPr lang="fr-FR" sz="1000" b="1" dirty="0"/>
          </a:p>
          <a:p>
            <a:pPr algn="just"/>
            <a:endParaRPr lang="fr-FR" sz="1000" dirty="0" smtClean="0"/>
          </a:p>
          <a:p>
            <a:pPr marL="285750" indent="-285750" algn="just">
              <a:buFont typeface="Wingdings" panose="05000000000000000000" pitchFamily="2" charset="2"/>
              <a:buChar char="Ü"/>
            </a:pPr>
            <a:r>
              <a:rPr lang="fr-FR" sz="2000" dirty="0" smtClean="0"/>
              <a:t>Dans </a:t>
            </a:r>
            <a:r>
              <a:rPr lang="fr-FR" sz="2000" dirty="0"/>
              <a:t>le cas de l’intégration dans le nouveau </a:t>
            </a:r>
            <a:r>
              <a:rPr lang="fr-FR" sz="2000" dirty="0" smtClean="0"/>
              <a:t>corps de catégorie A, </a:t>
            </a:r>
            <a:r>
              <a:rPr lang="fr-FR" sz="2000" dirty="0"/>
              <a:t>l’agent perd définitivement la possibilité de se prévaloir des services accomplis en catégorie active. </a:t>
            </a:r>
            <a:r>
              <a:rPr lang="fr-FR" sz="2000" b="1" dirty="0">
                <a:solidFill>
                  <a:schemeClr val="accent2"/>
                </a:solidFill>
              </a:rPr>
              <a:t>Toutefois, il bénéficie, à titre dérogatoire, d’un âge légal de départ à 60 </a:t>
            </a:r>
            <a:r>
              <a:rPr lang="fr-FR" sz="2000" b="1" dirty="0" smtClean="0">
                <a:solidFill>
                  <a:schemeClr val="accent2"/>
                </a:solidFill>
              </a:rPr>
              <a:t>ans, </a:t>
            </a:r>
            <a:r>
              <a:rPr lang="fr-FR" sz="2000" b="1" dirty="0">
                <a:solidFill>
                  <a:schemeClr val="accent2"/>
                </a:solidFill>
              </a:rPr>
              <a:t>d’une limite </a:t>
            </a:r>
            <a:r>
              <a:rPr lang="fr-FR" sz="2000" b="1" dirty="0" smtClean="0">
                <a:solidFill>
                  <a:schemeClr val="accent2"/>
                </a:solidFill>
              </a:rPr>
              <a:t>d’âge et d’une annulation de la décote </a:t>
            </a:r>
            <a:r>
              <a:rPr lang="fr-FR" sz="2000" b="1" dirty="0">
                <a:solidFill>
                  <a:schemeClr val="accent2"/>
                </a:solidFill>
              </a:rPr>
              <a:t>à 65 ans.</a:t>
            </a:r>
          </a:p>
          <a:p>
            <a:pPr marL="285750" indent="-285750">
              <a:buFont typeface="Wingdings" panose="05000000000000000000" pitchFamily="2" charset="2"/>
              <a:buChar char="Ü"/>
            </a:pPr>
            <a:endParaRPr lang="fr-FR" sz="2000" b="1" dirty="0" smtClean="0"/>
          </a:p>
          <a:p>
            <a:pPr marL="285750" indent="-285750">
              <a:buFont typeface="Wingdings" panose="05000000000000000000" pitchFamily="2" charset="2"/>
              <a:buChar char="Ü"/>
            </a:pPr>
            <a:endParaRPr lang="fr-FR" sz="2000" b="1" dirty="0" smtClean="0"/>
          </a:p>
          <a:p>
            <a:pPr marL="285750" indent="-285750">
              <a:buFont typeface="Wingdings" panose="05000000000000000000" pitchFamily="2" charset="2"/>
              <a:buChar char="Ü"/>
            </a:pPr>
            <a:endParaRPr lang="fr-FR" b="1" dirty="0"/>
          </a:p>
          <a:p>
            <a:pPr marL="285750" indent="-285750">
              <a:buFont typeface="Wingdings" panose="05000000000000000000" pitchFamily="2" charset="2"/>
              <a:buChar char="Ü"/>
            </a:pPr>
            <a:endParaRPr lang="fr-FR" b="1" dirty="0"/>
          </a:p>
        </p:txBody>
      </p:sp>
    </p:spTree>
    <p:extLst>
      <p:ext uri="{BB962C8B-B14F-4D97-AF65-F5344CB8AC3E}">
        <p14:creationId xmlns:p14="http://schemas.microsoft.com/office/powerpoint/2010/main" val="19852052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6" name="ZoneTexte 9"/>
          <p:cNvSpPr txBox="1">
            <a:spLocks noChangeArrowheads="1"/>
          </p:cNvSpPr>
          <p:nvPr/>
        </p:nvSpPr>
        <p:spPr bwMode="auto">
          <a:xfrm>
            <a:off x="3082834" y="589031"/>
            <a:ext cx="4781006" cy="707886"/>
          </a:xfrm>
          <a:prstGeom prst="rect">
            <a:avLst/>
          </a:prstGeom>
          <a:noFill/>
          <a:ln w="9525">
            <a:noFill/>
            <a:miter lim="800000"/>
            <a:headEnd/>
            <a:tailEnd/>
          </a:ln>
        </p:spPr>
        <p:txBody>
          <a:bodyPr wrap="square">
            <a:spAutoFit/>
          </a:bodyPr>
          <a:lstStyle/>
          <a:p>
            <a:pPr algn="ctr"/>
            <a:r>
              <a:rPr lang="fr-FR" sz="4000" b="1" dirty="0" smtClean="0">
                <a:solidFill>
                  <a:schemeClr val="accent2"/>
                </a:solidFill>
                <a:latin typeface="Franklin Gothic Book" pitchFamily="34" charset="0"/>
              </a:rPr>
              <a:t>LA DECOTE (suite)</a:t>
            </a:r>
            <a:endParaRPr lang="fr-FR" sz="4000" b="1" dirty="0">
              <a:solidFill>
                <a:schemeClr val="accent2"/>
              </a:solidFill>
              <a:latin typeface="Franklin Gothic Book" pitchFamily="34" charset="0"/>
            </a:endParaRPr>
          </a:p>
        </p:txBody>
      </p:sp>
      <p:sp>
        <p:nvSpPr>
          <p:cNvPr id="3" name="ZoneTexte 2"/>
          <p:cNvSpPr txBox="1"/>
          <p:nvPr/>
        </p:nvSpPr>
        <p:spPr>
          <a:xfrm>
            <a:off x="1029967" y="1867988"/>
            <a:ext cx="7733211" cy="1107996"/>
          </a:xfrm>
          <a:prstGeom prst="rect">
            <a:avLst/>
          </a:prstGeom>
          <a:noFill/>
        </p:spPr>
        <p:txBody>
          <a:bodyPr wrap="square" rtlCol="0">
            <a:spAutoFit/>
          </a:bodyPr>
          <a:lstStyle/>
          <a:p>
            <a:pPr algn="ctr"/>
            <a:r>
              <a:rPr lang="fr-FR" sz="2400" dirty="0" smtClean="0">
                <a:solidFill>
                  <a:srgbClr val="FF0000"/>
                </a:solidFill>
              </a:rPr>
              <a:t>La décote introduite par la loi Fillon de 2003 est une régression sociale sans précédent.</a:t>
            </a:r>
          </a:p>
          <a:p>
            <a:endParaRPr lang="fr-FR" dirty="0"/>
          </a:p>
        </p:txBody>
      </p:sp>
      <p:sp>
        <p:nvSpPr>
          <p:cNvPr id="7" name="ZoneTexte 6"/>
          <p:cNvSpPr txBox="1"/>
          <p:nvPr/>
        </p:nvSpPr>
        <p:spPr>
          <a:xfrm>
            <a:off x="1162595" y="3234894"/>
            <a:ext cx="8151223" cy="2554545"/>
          </a:xfrm>
          <a:prstGeom prst="rect">
            <a:avLst/>
          </a:prstGeom>
          <a:noFill/>
        </p:spPr>
        <p:txBody>
          <a:bodyPr wrap="square" rtlCol="0">
            <a:spAutoFit/>
          </a:bodyPr>
          <a:lstStyle/>
          <a:p>
            <a:pPr marL="285750" indent="-285750">
              <a:buFont typeface="Wingdings" panose="05000000000000000000" pitchFamily="2" charset="2"/>
              <a:buChar char="Ü"/>
            </a:pPr>
            <a:r>
              <a:rPr lang="fr-FR" sz="3200" dirty="0" smtClean="0">
                <a:solidFill>
                  <a:schemeClr val="accent2"/>
                </a:solidFill>
              </a:rPr>
              <a:t> </a:t>
            </a:r>
            <a:r>
              <a:rPr lang="fr-FR" sz="3200" dirty="0" smtClean="0"/>
              <a:t>Elle est aujourd’hui de 1,25 % par trimestre manquant soit 5% par an.</a:t>
            </a:r>
          </a:p>
          <a:p>
            <a:endParaRPr lang="fr-FR" sz="3200" dirty="0" smtClean="0"/>
          </a:p>
          <a:p>
            <a:pPr marL="285750" indent="-285750">
              <a:buFont typeface="Wingdings" panose="05000000000000000000" pitchFamily="2" charset="2"/>
              <a:buChar char="Ü"/>
            </a:pPr>
            <a:r>
              <a:rPr lang="fr-FR" sz="3200" dirty="0" smtClean="0">
                <a:solidFill>
                  <a:schemeClr val="accent2"/>
                </a:solidFill>
              </a:rPr>
              <a:t> </a:t>
            </a:r>
            <a:r>
              <a:rPr lang="fr-FR" sz="3200" dirty="0" smtClean="0"/>
              <a:t>Elle est limitée à 20 trimestres soit 25 % maximum.</a:t>
            </a:r>
            <a:endParaRPr lang="fr-FR" sz="3200" dirty="0"/>
          </a:p>
        </p:txBody>
      </p:sp>
    </p:spTree>
    <p:extLst>
      <p:ext uri="{BB962C8B-B14F-4D97-AF65-F5344CB8AC3E}">
        <p14:creationId xmlns:p14="http://schemas.microsoft.com/office/powerpoint/2010/main" val="4327938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6" name="ZoneTexte 9"/>
          <p:cNvSpPr txBox="1">
            <a:spLocks noChangeArrowheads="1"/>
          </p:cNvSpPr>
          <p:nvPr/>
        </p:nvSpPr>
        <p:spPr bwMode="auto">
          <a:xfrm>
            <a:off x="3082834" y="589031"/>
            <a:ext cx="3683398" cy="708025"/>
          </a:xfrm>
          <a:prstGeom prst="rect">
            <a:avLst/>
          </a:prstGeom>
          <a:noFill/>
          <a:ln w="9525">
            <a:noFill/>
            <a:miter lim="800000"/>
            <a:headEnd/>
            <a:tailEnd/>
          </a:ln>
        </p:spPr>
        <p:txBody>
          <a:bodyPr wrap="square">
            <a:spAutoFit/>
          </a:bodyPr>
          <a:lstStyle/>
          <a:p>
            <a:pPr algn="ctr"/>
            <a:r>
              <a:rPr lang="fr-FR" sz="4000" b="1" dirty="0" smtClean="0">
                <a:solidFill>
                  <a:schemeClr val="accent2"/>
                </a:solidFill>
                <a:latin typeface="Franklin Gothic Book" pitchFamily="34" charset="0"/>
              </a:rPr>
              <a:t>LA SURCOTE</a:t>
            </a:r>
            <a:endParaRPr lang="fr-FR" sz="4000" b="1" dirty="0">
              <a:solidFill>
                <a:schemeClr val="accent2"/>
              </a:solidFill>
              <a:latin typeface="Franklin Gothic Book" pitchFamily="34" charset="0"/>
            </a:endParaRPr>
          </a:p>
        </p:txBody>
      </p:sp>
      <p:sp>
        <p:nvSpPr>
          <p:cNvPr id="2" name="ZoneTexte 1"/>
          <p:cNvSpPr txBox="1"/>
          <p:nvPr/>
        </p:nvSpPr>
        <p:spPr>
          <a:xfrm>
            <a:off x="1110344" y="1959429"/>
            <a:ext cx="8098970" cy="3416320"/>
          </a:xfrm>
          <a:prstGeom prst="rect">
            <a:avLst/>
          </a:prstGeom>
          <a:noFill/>
        </p:spPr>
        <p:txBody>
          <a:bodyPr wrap="square" rtlCol="0">
            <a:spAutoFit/>
          </a:bodyPr>
          <a:lstStyle/>
          <a:p>
            <a:pPr marL="342900" indent="-342900" algn="just">
              <a:buFont typeface="Wingdings" panose="05000000000000000000" pitchFamily="2" charset="2"/>
              <a:buChar char="q"/>
            </a:pPr>
            <a:r>
              <a:rPr lang="fr-FR" sz="2400" b="1" dirty="0" smtClean="0">
                <a:solidFill>
                  <a:schemeClr val="accent2"/>
                </a:solidFill>
              </a:rPr>
              <a:t>Instaurée dès 2004, </a:t>
            </a:r>
            <a:r>
              <a:rPr lang="fr-FR" sz="2400" dirty="0" smtClean="0"/>
              <a:t>elle est portée à 1,25 % par trimestre, si l’agent continue de travailler et à cotiser au-delà de 62 ans (qu’il relève de la catégorie active ou sédentaire) et si il possède une durée d’assurance supérieure au nombre de trimestres nécessaires pour obtenir le pourcentage maximum de pension (75 %).</a:t>
            </a:r>
          </a:p>
          <a:p>
            <a:pPr algn="just"/>
            <a:endParaRPr lang="fr-FR" sz="2400" dirty="0" smtClean="0"/>
          </a:p>
          <a:p>
            <a:pPr marL="342900" indent="-342900" algn="just">
              <a:buFont typeface="Wingdings" panose="05000000000000000000" pitchFamily="2" charset="2"/>
              <a:buChar char="q"/>
            </a:pPr>
            <a:r>
              <a:rPr lang="fr-FR" sz="2400" dirty="0" smtClean="0">
                <a:solidFill>
                  <a:schemeClr val="accent2"/>
                </a:solidFill>
              </a:rPr>
              <a:t> </a:t>
            </a:r>
            <a:r>
              <a:rPr lang="fr-FR" sz="2400" dirty="0" smtClean="0"/>
              <a:t>Le nombre de trimestres ouvrant droit à la surcote n’est plus limité.</a:t>
            </a:r>
            <a:endParaRPr lang="fr-FR" sz="2400" dirty="0"/>
          </a:p>
        </p:txBody>
      </p:sp>
    </p:spTree>
    <p:extLst>
      <p:ext uri="{BB962C8B-B14F-4D97-AF65-F5344CB8AC3E}">
        <p14:creationId xmlns:p14="http://schemas.microsoft.com/office/powerpoint/2010/main" val="22499439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pic>
        <p:nvPicPr>
          <p:cNvPr id="6" name="Picture 2"/>
          <p:cNvPicPr>
            <a:picLocks noChangeAspect="1" noChangeArrowheads="1"/>
          </p:cNvPicPr>
          <p:nvPr/>
        </p:nvPicPr>
        <p:blipFill>
          <a:blip r:embed="rId3" cstate="print"/>
          <a:srcRect/>
          <a:stretch>
            <a:fillRect/>
          </a:stretch>
        </p:blipFill>
        <p:spPr bwMode="auto">
          <a:xfrm>
            <a:off x="1744882" y="292420"/>
            <a:ext cx="6625046" cy="6333544"/>
          </a:xfrm>
          <a:prstGeom prst="rect">
            <a:avLst/>
          </a:prstGeom>
          <a:noFill/>
          <a:ln w="9525">
            <a:noFill/>
            <a:miter lim="800000"/>
            <a:headEnd/>
            <a:tailEnd/>
          </a:ln>
        </p:spPr>
      </p:pic>
    </p:spTree>
    <p:extLst>
      <p:ext uri="{BB962C8B-B14F-4D97-AF65-F5344CB8AC3E}">
        <p14:creationId xmlns:p14="http://schemas.microsoft.com/office/powerpoint/2010/main" val="4065966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Titre 5"/>
          <p:cNvSpPr txBox="1">
            <a:spLocks/>
          </p:cNvSpPr>
          <p:nvPr/>
        </p:nvSpPr>
        <p:spPr>
          <a:xfrm>
            <a:off x="1744882" y="489735"/>
            <a:ext cx="7745747" cy="1979145"/>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fr-FR" sz="3000" b="1" dirty="0" smtClean="0"/>
              <a:t>LOI n° 2010-751 du 5 juillet 2010 relative à la rénovation du dialogue social et comportant diverses dispositions relatives à la fonction publique</a:t>
            </a:r>
            <a:endParaRPr lang="fr-FR" sz="3000" dirty="0"/>
          </a:p>
        </p:txBody>
      </p:sp>
      <p:sp>
        <p:nvSpPr>
          <p:cNvPr id="5" name="Rectangle 7"/>
          <p:cNvSpPr>
            <a:spLocks noChangeArrowheads="1"/>
          </p:cNvSpPr>
          <p:nvPr/>
        </p:nvSpPr>
        <p:spPr bwMode="auto">
          <a:xfrm>
            <a:off x="315052" y="2845798"/>
            <a:ext cx="9011828" cy="4136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just" eaLnBrk="1" hangingPunct="1">
              <a:lnSpc>
                <a:spcPct val="90000"/>
              </a:lnSpc>
            </a:pPr>
            <a:r>
              <a:rPr lang="fr-FR" altLang="fr-FR" sz="2800" dirty="0">
                <a:latin typeface="Franklin Gothic Book" panose="020B0503020102020204" pitchFamily="34" charset="0"/>
                <a:sym typeface="Wingdings" panose="05000000000000000000" pitchFamily="2" charset="2"/>
              </a:rPr>
              <a:t> </a:t>
            </a:r>
            <a:r>
              <a:rPr lang="fr-FR" altLang="fr-FR" sz="2800" dirty="0">
                <a:latin typeface="Franklin Gothic Book" panose="020B0503020102020204" pitchFamily="34" charset="0"/>
              </a:rPr>
              <a:t>Les </a:t>
            </a:r>
            <a:r>
              <a:rPr lang="fr-FR" altLang="fr-FR" sz="2800" dirty="0" smtClean="0">
                <a:latin typeface="Franklin Gothic Book" panose="020B0503020102020204" pitchFamily="34" charset="0"/>
              </a:rPr>
              <a:t>manips radio et MK relèvent </a:t>
            </a:r>
            <a:r>
              <a:rPr lang="fr-FR" altLang="fr-FR" sz="2800" dirty="0">
                <a:latin typeface="Franklin Gothic Book" panose="020B0503020102020204" pitchFamily="34" charset="0"/>
              </a:rPr>
              <a:t>de la catégorie </a:t>
            </a:r>
            <a:r>
              <a:rPr lang="fr-FR" altLang="fr-FR" sz="2800" dirty="0" smtClean="0">
                <a:latin typeface="Franklin Gothic Book" panose="020B0503020102020204" pitchFamily="34" charset="0"/>
              </a:rPr>
              <a:t>active (catégorie B de la FPH). L’âge </a:t>
            </a:r>
            <a:r>
              <a:rPr lang="fr-FR" altLang="fr-FR" sz="2800" dirty="0">
                <a:latin typeface="Franklin Gothic Book" panose="020B0503020102020204" pitchFamily="34" charset="0"/>
              </a:rPr>
              <a:t>légal de départ à la retraite </a:t>
            </a:r>
            <a:r>
              <a:rPr lang="fr-FR" altLang="fr-FR" sz="2800" dirty="0" smtClean="0">
                <a:latin typeface="Franklin Gothic Book" panose="020B0503020102020204" pitchFamily="34" charset="0"/>
              </a:rPr>
              <a:t>est aujourd’hui fixé </a:t>
            </a:r>
            <a:r>
              <a:rPr lang="fr-FR" altLang="fr-FR" sz="2800" dirty="0">
                <a:latin typeface="Franklin Gothic Book" panose="020B0503020102020204" pitchFamily="34" charset="0"/>
              </a:rPr>
              <a:t>à </a:t>
            </a:r>
            <a:r>
              <a:rPr lang="fr-FR" altLang="fr-FR" sz="2800" dirty="0" smtClean="0">
                <a:latin typeface="Franklin Gothic Book" panose="020B0503020102020204" pitchFamily="34" charset="0"/>
              </a:rPr>
              <a:t>57 </a:t>
            </a:r>
            <a:r>
              <a:rPr lang="fr-FR" altLang="fr-FR" sz="2800" dirty="0">
                <a:latin typeface="Franklin Gothic Book" panose="020B0503020102020204" pitchFamily="34" charset="0"/>
              </a:rPr>
              <a:t>ans avec une limite d’âge</a:t>
            </a:r>
            <a:r>
              <a:rPr lang="fr-FR" altLang="fr-FR" sz="2800" dirty="0">
                <a:solidFill>
                  <a:srgbClr val="FF0000"/>
                </a:solidFill>
                <a:latin typeface="Franklin Gothic Book" panose="020B0503020102020204" pitchFamily="34" charset="0"/>
              </a:rPr>
              <a:t> </a:t>
            </a:r>
            <a:r>
              <a:rPr lang="fr-FR" altLang="fr-FR" sz="2800" dirty="0">
                <a:latin typeface="Franklin Gothic Book" panose="020B0503020102020204" pitchFamily="34" charset="0"/>
              </a:rPr>
              <a:t>de </a:t>
            </a:r>
            <a:r>
              <a:rPr lang="fr-FR" altLang="fr-FR" sz="2800" dirty="0" smtClean="0">
                <a:latin typeface="Franklin Gothic Book" panose="020B0503020102020204" pitchFamily="34" charset="0"/>
              </a:rPr>
              <a:t>62 </a:t>
            </a:r>
            <a:r>
              <a:rPr lang="fr-FR" altLang="fr-FR" sz="2800" dirty="0">
                <a:latin typeface="Franklin Gothic Book" panose="020B0503020102020204" pitchFamily="34" charset="0"/>
              </a:rPr>
              <a:t>ans.</a:t>
            </a:r>
          </a:p>
          <a:p>
            <a:pPr lvl="1" algn="just" eaLnBrk="1" hangingPunct="1">
              <a:lnSpc>
                <a:spcPct val="90000"/>
              </a:lnSpc>
            </a:pPr>
            <a:endParaRPr lang="fr-FR" altLang="fr-FR" sz="1400" dirty="0">
              <a:latin typeface="Franklin Gothic Book" panose="020B0503020102020204" pitchFamily="34" charset="0"/>
            </a:endParaRPr>
          </a:p>
          <a:p>
            <a:pPr lvl="1" algn="just" eaLnBrk="1" hangingPunct="1">
              <a:lnSpc>
                <a:spcPct val="90000"/>
              </a:lnSpc>
            </a:pPr>
            <a:r>
              <a:rPr lang="fr-FR" altLang="fr-FR" sz="2800" dirty="0">
                <a:latin typeface="Franklin Gothic Book" panose="020B0503020102020204" pitchFamily="34" charset="0"/>
                <a:sym typeface="Wingdings" panose="05000000000000000000" pitchFamily="2" charset="2"/>
              </a:rPr>
              <a:t> </a:t>
            </a:r>
            <a:r>
              <a:rPr lang="fr-FR" altLang="fr-FR" sz="2800" u="sng" dirty="0">
                <a:latin typeface="Franklin Gothic Book" panose="020B0503020102020204" pitchFamily="34" charset="0"/>
              </a:rPr>
              <a:t>Les </a:t>
            </a:r>
            <a:r>
              <a:rPr lang="fr-FR" altLang="fr-FR" sz="2800" u="sng" dirty="0" smtClean="0">
                <a:latin typeface="Franklin Gothic Book" panose="020B0503020102020204" pitchFamily="34" charset="0"/>
              </a:rPr>
              <a:t>manips radio et MK qui </a:t>
            </a:r>
            <a:r>
              <a:rPr lang="fr-FR" altLang="fr-FR" sz="2800" u="sng" dirty="0">
                <a:latin typeface="Franklin Gothic Book" panose="020B0503020102020204" pitchFamily="34" charset="0"/>
              </a:rPr>
              <a:t>font le choix de passer en catégorie </a:t>
            </a:r>
            <a:r>
              <a:rPr lang="fr-FR" altLang="fr-FR" sz="2800" u="sng" dirty="0" smtClean="0">
                <a:latin typeface="Franklin Gothic Book" panose="020B0503020102020204" pitchFamily="34" charset="0"/>
              </a:rPr>
              <a:t>sédentaire (catégorie A de la FPH), </a:t>
            </a:r>
            <a:r>
              <a:rPr lang="fr-FR" altLang="fr-FR" sz="2800" u="sng" dirty="0">
                <a:latin typeface="Franklin Gothic Book" panose="020B0503020102020204" pitchFamily="34" charset="0"/>
              </a:rPr>
              <a:t>par dérogation, conservent un âge légal de départ à 60 ans et une limite d’âge à 65 </a:t>
            </a:r>
            <a:r>
              <a:rPr lang="fr-FR" altLang="fr-FR" sz="2800" u="sng" dirty="0" smtClean="0">
                <a:latin typeface="Franklin Gothic Book" panose="020B0503020102020204" pitchFamily="34" charset="0"/>
              </a:rPr>
              <a:t>ans.</a:t>
            </a:r>
            <a:endParaRPr lang="fr-FR" altLang="fr-FR" sz="3600" u="sng" dirty="0">
              <a:latin typeface="Franklin Gothic Book" panose="020B0503020102020204" pitchFamily="34" charset="0"/>
            </a:endParaRPr>
          </a:p>
          <a:p>
            <a:pPr lvl="1" algn="just" eaLnBrk="1" hangingPunct="1">
              <a:lnSpc>
                <a:spcPct val="90000"/>
              </a:lnSpc>
            </a:pPr>
            <a:endParaRPr lang="fr-FR" altLang="fr-FR" sz="2800" dirty="0">
              <a:latin typeface="Franklin Gothic Book" panose="020B0503020102020204" pitchFamily="34" charset="0"/>
            </a:endParaRPr>
          </a:p>
          <a:p>
            <a:pPr lvl="1" algn="just" eaLnBrk="1" hangingPunct="1">
              <a:lnSpc>
                <a:spcPct val="90000"/>
              </a:lnSpc>
            </a:pPr>
            <a:endParaRPr lang="fr-FR" altLang="fr-FR" sz="2600" dirty="0">
              <a:latin typeface="Franklin Gothic Book" panose="020B0503020102020204" pitchFamily="34" charset="0"/>
            </a:endParaRPr>
          </a:p>
        </p:txBody>
      </p:sp>
    </p:spTree>
    <p:extLst>
      <p:ext uri="{BB962C8B-B14F-4D97-AF65-F5344CB8AC3E}">
        <p14:creationId xmlns:p14="http://schemas.microsoft.com/office/powerpoint/2010/main" val="6184946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2" name="Rectangle 1"/>
          <p:cNvSpPr/>
          <p:nvPr/>
        </p:nvSpPr>
        <p:spPr>
          <a:xfrm>
            <a:off x="1950720" y="1342350"/>
            <a:ext cx="6736080" cy="4247317"/>
          </a:xfrm>
          <a:prstGeom prst="rect">
            <a:avLst/>
          </a:prstGeom>
        </p:spPr>
        <p:txBody>
          <a:bodyPr wrap="square">
            <a:spAutoFit/>
          </a:bodyPr>
          <a:lstStyle/>
          <a:p>
            <a:pPr algn="ctr"/>
            <a:r>
              <a:rPr lang="fr-FR" sz="5400" b="1" dirty="0">
                <a:solidFill>
                  <a:schemeClr val="accent2"/>
                </a:solidFill>
              </a:rPr>
              <a:t>A vous maintenant de faire le bon choix…</a:t>
            </a:r>
          </a:p>
          <a:p>
            <a:pPr algn="ctr"/>
            <a:r>
              <a:rPr lang="fr-FR" sz="5400" b="1" dirty="0">
                <a:solidFill>
                  <a:schemeClr val="accent2"/>
                </a:solidFill>
              </a:rPr>
              <a:t> ou plutôt le moins mauvais.</a:t>
            </a:r>
          </a:p>
        </p:txBody>
      </p:sp>
    </p:spTree>
    <p:extLst>
      <p:ext uri="{BB962C8B-B14F-4D97-AF65-F5344CB8AC3E}">
        <p14:creationId xmlns:p14="http://schemas.microsoft.com/office/powerpoint/2010/main" val="36204740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Rectangle 2"/>
          <p:cNvSpPr/>
          <p:nvPr/>
        </p:nvSpPr>
        <p:spPr>
          <a:xfrm>
            <a:off x="739020" y="2125088"/>
            <a:ext cx="8571233" cy="3023392"/>
          </a:xfrm>
          <a:prstGeom prst="rect">
            <a:avLst/>
          </a:prstGeom>
        </p:spPr>
        <p:txBody>
          <a:bodyPr wrap="square">
            <a:spAutoFit/>
          </a:bodyPr>
          <a:lstStyle/>
          <a:p>
            <a:pPr marL="457200" lvl="0" indent="-457200" algn="just">
              <a:lnSpc>
                <a:spcPct val="107000"/>
              </a:lnSpc>
              <a:spcAft>
                <a:spcPts val="0"/>
              </a:spcAft>
              <a:buFont typeface="Wingdings" panose="05000000000000000000" pitchFamily="2" charset="2"/>
              <a:buChar char="Ø"/>
            </a:pPr>
            <a:r>
              <a:rPr lang="fr-FR" sz="3200" dirty="0" smtClean="0">
                <a:latin typeface="Calibri" panose="020F0502020204030204" pitchFamily="34" charset="0"/>
                <a:ea typeface="Calibri" panose="020F0502020204030204" pitchFamily="34" charset="0"/>
                <a:cs typeface="Times New Roman" panose="02020603050405020304" pitchFamily="18" charset="0"/>
              </a:rPr>
              <a:t>Une </a:t>
            </a:r>
            <a:r>
              <a:rPr lang="fr-FR" sz="3200" dirty="0">
                <a:latin typeface="Calibri" panose="020F0502020204030204" pitchFamily="34" charset="0"/>
                <a:ea typeface="Calibri" panose="020F0502020204030204" pitchFamily="34" charset="0"/>
                <a:cs typeface="Times New Roman" panose="02020603050405020304" pitchFamily="18" charset="0"/>
              </a:rPr>
              <a:t>véritable reconnaissance de la qualification avec une réelle traduction dans le salaire. </a:t>
            </a:r>
            <a:endParaRPr lang="fr-FR" sz="32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lnSpc>
                <a:spcPct val="107000"/>
              </a:lnSpc>
              <a:spcAft>
                <a:spcPts val="0"/>
              </a:spcAft>
              <a:buFont typeface="Wingdings" panose="05000000000000000000" pitchFamily="2" charset="2"/>
              <a:buChar char="Ø"/>
            </a:pPr>
            <a:r>
              <a:rPr lang="fr-FR" sz="3200" b="1" dirty="0" smtClean="0">
                <a:solidFill>
                  <a:schemeClr val="accent2"/>
                </a:solidFill>
                <a:latin typeface="Calibri" panose="020F0502020204030204" pitchFamily="34" charset="0"/>
                <a:ea typeface="Calibri" panose="020F0502020204030204" pitchFamily="34" charset="0"/>
                <a:cs typeface="Times New Roman" panose="02020603050405020304" pitchFamily="18" charset="0"/>
              </a:rPr>
              <a:t> </a:t>
            </a:r>
            <a:r>
              <a:rPr lang="fr-FR" sz="3200" dirty="0">
                <a:latin typeface="Calibri" panose="020F0502020204030204" pitchFamily="34" charset="0"/>
                <a:ea typeface="Calibri" panose="020F0502020204030204" pitchFamily="34" charset="0"/>
                <a:cs typeface="Times New Roman" panose="02020603050405020304" pitchFamily="18" charset="0"/>
              </a:rPr>
              <a:t>Q</a:t>
            </a:r>
            <a:r>
              <a:rPr lang="fr-FR" sz="3200" dirty="0" smtClean="0">
                <a:latin typeface="Calibri" panose="020F0502020204030204" pitchFamily="34" charset="0"/>
                <a:ea typeface="Calibri" panose="020F0502020204030204" pitchFamily="34" charset="0"/>
                <a:cs typeface="Times New Roman" panose="02020603050405020304" pitchFamily="18" charset="0"/>
              </a:rPr>
              <a:t>ue </a:t>
            </a:r>
            <a:r>
              <a:rPr lang="fr-FR" sz="3200" dirty="0">
                <a:latin typeface="Calibri" panose="020F0502020204030204" pitchFamily="34" charset="0"/>
                <a:ea typeface="Calibri" panose="020F0502020204030204" pitchFamily="34" charset="0"/>
                <a:cs typeface="Times New Roman" panose="02020603050405020304" pitchFamily="18" charset="0"/>
              </a:rPr>
              <a:t>les manips radio </a:t>
            </a:r>
            <a:r>
              <a:rPr lang="fr-FR" sz="3200" dirty="0" smtClean="0">
                <a:latin typeface="Calibri" panose="020F0502020204030204" pitchFamily="34" charset="0"/>
                <a:ea typeface="Calibri" panose="020F0502020204030204" pitchFamily="34" charset="0"/>
                <a:cs typeface="Times New Roman" panose="02020603050405020304" pitchFamily="18" charset="0"/>
              </a:rPr>
              <a:t>et MK démarrent </a:t>
            </a:r>
            <a:r>
              <a:rPr lang="fr-FR" sz="3200" dirty="0">
                <a:latin typeface="Calibri" panose="020F0502020204030204" pitchFamily="34" charset="0"/>
                <a:ea typeface="Calibri" panose="020F0502020204030204" pitchFamily="34" charset="0"/>
                <a:cs typeface="Times New Roman" panose="02020603050405020304" pitchFamily="18" charset="0"/>
              </a:rPr>
              <a:t>à 1,8 fois le SMIC avec un doublement du salaire au cours de la carrière.</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p:cNvSpPr txBox="1"/>
          <p:nvPr/>
        </p:nvSpPr>
        <p:spPr>
          <a:xfrm>
            <a:off x="2313709" y="665018"/>
            <a:ext cx="6276109" cy="769441"/>
          </a:xfrm>
          <a:prstGeom prst="rect">
            <a:avLst/>
          </a:prstGeom>
          <a:noFill/>
        </p:spPr>
        <p:txBody>
          <a:bodyPr wrap="square" rtlCol="0">
            <a:spAutoFit/>
          </a:bodyPr>
          <a:lstStyle/>
          <a:p>
            <a:r>
              <a:rPr lang="fr-FR" sz="44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La CGT </a:t>
            </a:r>
            <a:r>
              <a:rPr lang="fr-FR" sz="4400" b="1" dirty="0" smtClean="0">
                <a:solidFill>
                  <a:schemeClr val="accent2"/>
                </a:solidFill>
                <a:latin typeface="Calibri" panose="020F0502020204030204" pitchFamily="34" charset="0"/>
                <a:ea typeface="Calibri" panose="020F0502020204030204" pitchFamily="34" charset="0"/>
                <a:cs typeface="Times New Roman" panose="02020603050405020304" pitchFamily="18" charset="0"/>
              </a:rPr>
              <a:t>revendique :</a:t>
            </a:r>
            <a:endParaRPr lang="fr-FR" sz="4400" b="1" dirty="0">
              <a:solidFill>
                <a:schemeClr val="accent2"/>
              </a:solidFill>
            </a:endParaRPr>
          </a:p>
        </p:txBody>
      </p:sp>
    </p:spTree>
    <p:extLst>
      <p:ext uri="{BB962C8B-B14F-4D97-AF65-F5344CB8AC3E}">
        <p14:creationId xmlns:p14="http://schemas.microsoft.com/office/powerpoint/2010/main" val="25830413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2" name="ZoneTexte 1"/>
          <p:cNvSpPr txBox="1"/>
          <p:nvPr/>
        </p:nvSpPr>
        <p:spPr>
          <a:xfrm>
            <a:off x="2154580" y="1093465"/>
            <a:ext cx="7067006" cy="483209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sz="4400" b="1" dirty="0" smtClean="0">
                <a:solidFill>
                  <a:schemeClr val="accent2"/>
                </a:solidFill>
              </a:rPr>
              <a:t>Il n’est pas urgent de choisir mais urgent de se mobiliser pour exiger le passage en catégorie A avec maintien de la reconnaissance en catégorie active.</a:t>
            </a:r>
            <a:endParaRPr lang="fr-FR" sz="4400" b="1" dirty="0">
              <a:solidFill>
                <a:schemeClr val="accent2"/>
              </a:solidFill>
            </a:endParaRPr>
          </a:p>
        </p:txBody>
      </p:sp>
    </p:spTree>
    <p:extLst>
      <p:ext uri="{BB962C8B-B14F-4D97-AF65-F5344CB8AC3E}">
        <p14:creationId xmlns:p14="http://schemas.microsoft.com/office/powerpoint/2010/main" val="3597006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ZoneTexte 13"/>
          <p:cNvSpPr txBox="1">
            <a:spLocks noChangeArrowheads="1"/>
          </p:cNvSpPr>
          <p:nvPr/>
        </p:nvSpPr>
        <p:spPr bwMode="auto">
          <a:xfrm>
            <a:off x="3059113" y="549275"/>
            <a:ext cx="31718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fr-FR" sz="4800" b="1" u="sng" dirty="0">
                <a:solidFill>
                  <a:schemeClr val="accent1"/>
                </a:solidFill>
                <a:latin typeface="Franklin Gothic Book" panose="020B0503020102020204" pitchFamily="34" charset="0"/>
              </a:rPr>
              <a:t>Par contre </a:t>
            </a:r>
            <a:r>
              <a:rPr lang="fr-FR" altLang="fr-FR" sz="4800" b="1" dirty="0">
                <a:solidFill>
                  <a:schemeClr val="accent1"/>
                </a:solidFill>
                <a:latin typeface="Franklin Gothic Book" panose="020B0503020102020204" pitchFamily="34" charset="0"/>
              </a:rPr>
              <a:t>:</a:t>
            </a:r>
          </a:p>
        </p:txBody>
      </p:sp>
      <p:sp>
        <p:nvSpPr>
          <p:cNvPr id="5" name="Rectangle 10"/>
          <p:cNvSpPr>
            <a:spLocks noChangeArrowheads="1"/>
          </p:cNvSpPr>
          <p:nvPr/>
        </p:nvSpPr>
        <p:spPr bwMode="auto">
          <a:xfrm>
            <a:off x="565876" y="2296478"/>
            <a:ext cx="8787130" cy="3751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eaLnBrk="1" hangingPunct="1">
              <a:lnSpc>
                <a:spcPct val="80000"/>
              </a:lnSpc>
            </a:pPr>
            <a:endParaRPr lang="fr-FR" altLang="fr-FR" sz="1600" dirty="0">
              <a:latin typeface="Franklin Gothic Book" panose="020B0503020102020204" pitchFamily="34" charset="0"/>
            </a:endParaRPr>
          </a:p>
          <a:p>
            <a:pPr lvl="1" algn="just" eaLnBrk="1" hangingPunct="1">
              <a:lnSpc>
                <a:spcPct val="80000"/>
              </a:lnSpc>
              <a:buFont typeface="Wingdings" panose="05000000000000000000" pitchFamily="2" charset="2"/>
              <a:buChar char="Ü"/>
            </a:pPr>
            <a:r>
              <a:rPr lang="fr-FR" altLang="fr-FR" sz="3200" b="1" dirty="0" smtClean="0">
                <a:latin typeface="Franklin Gothic Book" panose="020B0503020102020204" pitchFamily="34" charset="0"/>
                <a:sym typeface="Wingdings" panose="05000000000000000000" pitchFamily="2" charset="2"/>
              </a:rPr>
              <a:t> L</a:t>
            </a:r>
            <a:r>
              <a:rPr lang="fr-FR" altLang="fr-FR" sz="3200" b="1" dirty="0" smtClean="0">
                <a:latin typeface="Franklin Gothic Book" panose="020B0503020102020204" pitchFamily="34" charset="0"/>
              </a:rPr>
              <a:t>es manips radio et MK recruté-e-s </a:t>
            </a:r>
            <a:r>
              <a:rPr lang="fr-FR" altLang="fr-FR" sz="3200" b="1" dirty="0">
                <a:latin typeface="Franklin Gothic Book" panose="020B0503020102020204" pitchFamily="34" charset="0"/>
              </a:rPr>
              <a:t>dans les nouveaux corps de catégorie A (sans possibilité de droit d’option), soit après le 1</a:t>
            </a:r>
            <a:r>
              <a:rPr lang="fr-FR" altLang="fr-FR" sz="3200" b="1" baseline="30000" dirty="0">
                <a:latin typeface="Franklin Gothic Book" panose="020B0503020102020204" pitchFamily="34" charset="0"/>
              </a:rPr>
              <a:t>er</a:t>
            </a:r>
            <a:r>
              <a:rPr lang="fr-FR" altLang="fr-FR" sz="3200" b="1" dirty="0">
                <a:latin typeface="Franklin Gothic Book" panose="020B0503020102020204" pitchFamily="34" charset="0"/>
              </a:rPr>
              <a:t> </a:t>
            </a:r>
            <a:r>
              <a:rPr lang="fr-FR" altLang="fr-FR" sz="3200" b="1" dirty="0" smtClean="0">
                <a:latin typeface="Franklin Gothic Book" panose="020B0503020102020204" pitchFamily="34" charset="0"/>
              </a:rPr>
              <a:t>septembre 2017, </a:t>
            </a:r>
            <a:r>
              <a:rPr lang="fr-FR" altLang="fr-FR" sz="3200" b="1" dirty="0">
                <a:latin typeface="Franklin Gothic Book" panose="020B0503020102020204" pitchFamily="34" charset="0"/>
              </a:rPr>
              <a:t>l’âge légal de départ à la retraite est fixé à 62 ans et la limite d’âge à 67 ans.</a:t>
            </a:r>
          </a:p>
          <a:p>
            <a:pPr lvl="1" algn="just" eaLnBrk="1" hangingPunct="1">
              <a:lnSpc>
                <a:spcPct val="80000"/>
              </a:lnSpc>
              <a:buFont typeface="Wingdings" panose="05000000000000000000" pitchFamily="2" charset="2"/>
              <a:buChar char="Ü"/>
            </a:pPr>
            <a:endParaRPr lang="fr-FR" altLang="fr-FR" sz="3200" b="1" dirty="0">
              <a:latin typeface="Franklin Gothic Book" panose="020B0503020102020204" pitchFamily="34" charset="0"/>
            </a:endParaRPr>
          </a:p>
          <a:p>
            <a:pPr lvl="1" algn="just" eaLnBrk="1" hangingPunct="1">
              <a:lnSpc>
                <a:spcPct val="80000"/>
              </a:lnSpc>
              <a:buFont typeface="Wingdings" panose="05000000000000000000" pitchFamily="2" charset="2"/>
              <a:buChar char="Ü"/>
            </a:pPr>
            <a:endParaRPr lang="fr-FR" altLang="fr-FR" sz="3200" b="1" dirty="0">
              <a:latin typeface="Franklin Gothic Book" panose="020B0503020102020204" pitchFamily="34" charset="0"/>
            </a:endParaRPr>
          </a:p>
          <a:p>
            <a:pPr lvl="1" eaLnBrk="1" hangingPunct="1">
              <a:lnSpc>
                <a:spcPct val="80000"/>
              </a:lnSpc>
            </a:pPr>
            <a:endParaRPr lang="fr-FR" altLang="fr-FR" sz="2800" dirty="0">
              <a:latin typeface="Franklin Gothic Book" panose="020B0503020102020204" pitchFamily="34" charset="0"/>
            </a:endParaRPr>
          </a:p>
          <a:p>
            <a:pPr lvl="1" algn="just" eaLnBrk="1" hangingPunct="1">
              <a:lnSpc>
                <a:spcPct val="90000"/>
              </a:lnSpc>
            </a:pPr>
            <a:r>
              <a:rPr lang="fr-FR" altLang="fr-FR" sz="2600" dirty="0">
                <a:latin typeface="Franklin Gothic Book" panose="020B0503020102020204" pitchFamily="34" charset="0"/>
              </a:rPr>
              <a:t>  </a:t>
            </a:r>
            <a:endParaRPr lang="fr-FR" altLang="fr-FR" dirty="0">
              <a:latin typeface="Franklin Gothic Book" panose="020B0503020102020204" pitchFamily="34" charset="0"/>
            </a:endParaRPr>
          </a:p>
        </p:txBody>
      </p:sp>
    </p:spTree>
    <p:extLst>
      <p:ext uri="{BB962C8B-B14F-4D97-AF65-F5344CB8AC3E}">
        <p14:creationId xmlns:p14="http://schemas.microsoft.com/office/powerpoint/2010/main" val="1625393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Titre 5"/>
          <p:cNvSpPr txBox="1">
            <a:spLocks/>
          </p:cNvSpPr>
          <p:nvPr/>
        </p:nvSpPr>
        <p:spPr>
          <a:xfrm>
            <a:off x="2390502" y="522231"/>
            <a:ext cx="6753497" cy="1222375"/>
          </a:xfrm>
          <a:prstGeom prst="rect">
            <a:avLst/>
          </a:prstGeom>
        </p:spPr>
        <p:txBody>
          <a:bodyPr vert="horz" lIns="91440" tIns="45720" rIns="91440" bIns="45720" rtlCol="0" anchor="t">
            <a:normAutofit fontScale="92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fr-FR" sz="3400" b="1" dirty="0" smtClean="0"/>
              <a:t>LOI n° 2010-751 du 5 juillet 2010</a:t>
            </a:r>
            <a:br>
              <a:rPr lang="fr-FR" sz="3400" b="1" dirty="0" smtClean="0"/>
            </a:br>
            <a:r>
              <a:rPr lang="fr-FR" sz="3400" b="1" dirty="0" smtClean="0"/>
              <a:t>(Suite)</a:t>
            </a:r>
            <a:endParaRPr lang="fr-FR" sz="3400" dirty="0"/>
          </a:p>
        </p:txBody>
      </p:sp>
      <p:sp>
        <p:nvSpPr>
          <p:cNvPr id="5" name="ZoneTexte 9"/>
          <p:cNvSpPr txBox="1">
            <a:spLocks noChangeArrowheads="1"/>
          </p:cNvSpPr>
          <p:nvPr/>
        </p:nvSpPr>
        <p:spPr bwMode="auto">
          <a:xfrm>
            <a:off x="783771" y="2060575"/>
            <a:ext cx="859536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fr-FR" sz="2400" dirty="0">
                <a:latin typeface="Franklin Gothic Book" panose="020B0503020102020204" pitchFamily="34" charset="0"/>
              </a:rPr>
              <a:t>Les fonctionnaires qui relèvent…des corps et cadres d’emplois d’infirmiers et de personnels paramédicaux dont les emplois sont classés dans la catégorie </a:t>
            </a:r>
            <a:r>
              <a:rPr lang="fr-FR" altLang="fr-FR" sz="2400" dirty="0" smtClean="0">
                <a:latin typeface="Franklin Gothic Book" panose="020B0503020102020204" pitchFamily="34" charset="0"/>
              </a:rPr>
              <a:t>active… ainsi </a:t>
            </a:r>
            <a:r>
              <a:rPr lang="fr-FR" altLang="fr-FR" sz="2400" dirty="0">
                <a:latin typeface="Franklin Gothic Book" panose="020B0503020102020204" pitchFamily="34" charset="0"/>
              </a:rPr>
              <a:t>que les fonctionnaires qui relèvent … du corps des cadres de santé et des autres corps ou cadres d’emplois de personnels paramédicaux … peuvent… opter individuellement soit en faveur du maintien dans leurs corps ou cadres d’emplois associé à la conservation des droits liés au classement dans la catégorie active </a:t>
            </a:r>
            <a:r>
              <a:rPr lang="fr-FR" altLang="fr-FR" sz="2400" dirty="0" smtClean="0">
                <a:latin typeface="Franklin Gothic Book" panose="020B0503020102020204" pitchFamily="34" charset="0"/>
              </a:rPr>
              <a:t>soit </a:t>
            </a:r>
            <a:r>
              <a:rPr lang="fr-FR" altLang="fr-FR" sz="2400" dirty="0">
                <a:latin typeface="Franklin Gothic Book" panose="020B0503020102020204" pitchFamily="34" charset="0"/>
              </a:rPr>
              <a:t>en faveur d’une intégration dans les corps et cadres d’emplois de catégorie A.</a:t>
            </a:r>
          </a:p>
          <a:p>
            <a:pPr eaLnBrk="1" hangingPunct="1"/>
            <a:endParaRPr lang="fr-FR" altLang="fr-FR" dirty="0">
              <a:latin typeface="Franklin Gothic Book" panose="020B0503020102020204" pitchFamily="34" charset="0"/>
            </a:endParaRPr>
          </a:p>
        </p:txBody>
      </p:sp>
    </p:spTree>
    <p:extLst>
      <p:ext uri="{BB962C8B-B14F-4D97-AF65-F5344CB8AC3E}">
        <p14:creationId xmlns:p14="http://schemas.microsoft.com/office/powerpoint/2010/main" val="3132230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ZoneTexte 8"/>
          <p:cNvSpPr txBox="1">
            <a:spLocks noChangeArrowheads="1"/>
          </p:cNvSpPr>
          <p:nvPr/>
        </p:nvSpPr>
        <p:spPr bwMode="auto">
          <a:xfrm>
            <a:off x="1908175" y="404813"/>
            <a:ext cx="6551613"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r-FR" altLang="fr-FR" sz="3200" b="1" u="sng" dirty="0">
                <a:solidFill>
                  <a:schemeClr val="accent1"/>
                </a:solidFill>
                <a:latin typeface="Franklin Gothic Book" panose="020B0503020102020204" pitchFamily="34" charset="0"/>
              </a:rPr>
              <a:t>Ainsi, les </a:t>
            </a:r>
            <a:r>
              <a:rPr lang="fr-FR" altLang="fr-FR" sz="3200" b="1" u="sng" dirty="0" smtClean="0">
                <a:solidFill>
                  <a:schemeClr val="accent1"/>
                </a:solidFill>
                <a:latin typeface="Franklin Gothic Book" panose="020B0503020102020204" pitchFamily="34" charset="0"/>
              </a:rPr>
              <a:t>manips radio et MK, actuellement </a:t>
            </a:r>
            <a:r>
              <a:rPr lang="fr-FR" altLang="fr-FR" sz="3200" b="1" u="sng" dirty="0">
                <a:solidFill>
                  <a:schemeClr val="accent1"/>
                </a:solidFill>
                <a:latin typeface="Franklin Gothic Book" panose="020B0503020102020204" pitchFamily="34" charset="0"/>
              </a:rPr>
              <a:t>en catégorie </a:t>
            </a:r>
            <a:r>
              <a:rPr lang="fr-FR" altLang="fr-FR" sz="3200" b="1" u="sng" dirty="0" smtClean="0">
                <a:solidFill>
                  <a:schemeClr val="accent1"/>
                </a:solidFill>
                <a:latin typeface="Franklin Gothic Book" panose="020B0503020102020204" pitchFamily="34" charset="0"/>
              </a:rPr>
              <a:t>B, </a:t>
            </a:r>
            <a:r>
              <a:rPr lang="fr-FR" altLang="fr-FR" sz="3200" b="1" u="sng" dirty="0">
                <a:solidFill>
                  <a:schemeClr val="accent1"/>
                </a:solidFill>
                <a:latin typeface="Franklin Gothic Book" panose="020B0503020102020204" pitchFamily="34" charset="0"/>
              </a:rPr>
              <a:t>devront choisir entre 2 options :</a:t>
            </a:r>
          </a:p>
        </p:txBody>
      </p:sp>
      <p:sp>
        <p:nvSpPr>
          <p:cNvPr id="5" name="ZoneTexte 7"/>
          <p:cNvSpPr txBox="1">
            <a:spLocks noChangeArrowheads="1"/>
          </p:cNvSpPr>
          <p:nvPr/>
        </p:nvSpPr>
        <p:spPr bwMode="auto">
          <a:xfrm>
            <a:off x="703444" y="2447064"/>
            <a:ext cx="8351837"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514350" indent="-514350" algn="just" eaLnBrk="1" hangingPunct="1">
              <a:buFont typeface="+mj-lt"/>
              <a:buAutoNum type="arabicPeriod"/>
            </a:pPr>
            <a:r>
              <a:rPr lang="fr-FR" altLang="fr-FR" sz="2800" b="1" dirty="0">
                <a:latin typeface="Franklin Gothic Book" panose="020B0503020102020204" pitchFamily="34" charset="0"/>
              </a:rPr>
              <a:t> </a:t>
            </a:r>
            <a:r>
              <a:rPr lang="fr-FR" altLang="fr-FR" sz="2400" dirty="0">
                <a:latin typeface="Franklin Gothic Book" panose="020B0503020102020204" pitchFamily="34" charset="0"/>
              </a:rPr>
              <a:t>Rester en catégorie B en conservant le bénéficie de la catégorie active, de la </a:t>
            </a:r>
            <a:r>
              <a:rPr lang="fr-FR" altLang="fr-FR" sz="2400" dirty="0" smtClean="0">
                <a:latin typeface="Franklin Gothic Book" panose="020B0503020102020204" pitchFamily="34" charset="0"/>
              </a:rPr>
              <a:t>majoration </a:t>
            </a:r>
            <a:r>
              <a:rPr lang="fr-FR" altLang="fr-FR" sz="2400" dirty="0">
                <a:latin typeface="Franklin Gothic Book" panose="020B0503020102020204" pitchFamily="34" charset="0"/>
              </a:rPr>
              <a:t>d’un an par 10 ans travaillés dans le calcul de la décote </a:t>
            </a:r>
            <a:r>
              <a:rPr lang="fr-FR" altLang="fr-FR" sz="2400" dirty="0" smtClean="0">
                <a:latin typeface="Franklin Gothic Book" panose="020B0503020102020204" pitchFamily="34" charset="0"/>
              </a:rPr>
              <a:t>et </a:t>
            </a:r>
            <a:r>
              <a:rPr lang="fr-FR" altLang="fr-FR" sz="2400" dirty="0">
                <a:latin typeface="Franklin Gothic Book" panose="020B0503020102020204" pitchFamily="34" charset="0"/>
              </a:rPr>
              <a:t>un départ progressif à la retraite à </a:t>
            </a:r>
            <a:r>
              <a:rPr lang="fr-FR" altLang="fr-FR" sz="2400" dirty="0" smtClean="0">
                <a:latin typeface="Franklin Gothic Book" panose="020B0503020102020204" pitchFamily="34" charset="0"/>
              </a:rPr>
              <a:t>partir de 57 ans (sous réserve de justifier de 15/17 ans de services actifs),</a:t>
            </a:r>
          </a:p>
          <a:p>
            <a:pPr marL="514350" indent="-514350" algn="just" eaLnBrk="1" hangingPunct="1">
              <a:buFont typeface="+mj-lt"/>
              <a:buAutoNum type="arabicPeriod"/>
            </a:pPr>
            <a:endParaRPr lang="fr-FR" altLang="fr-FR" sz="2400" dirty="0" smtClean="0">
              <a:latin typeface="Franklin Gothic Book" panose="020B0503020102020204" pitchFamily="34" charset="0"/>
            </a:endParaRPr>
          </a:p>
          <a:p>
            <a:pPr marL="514350" indent="-514350" algn="just" eaLnBrk="1" hangingPunct="1">
              <a:buFont typeface="+mj-lt"/>
              <a:buAutoNum type="arabicPeriod"/>
            </a:pPr>
            <a:r>
              <a:rPr lang="fr-FR" altLang="fr-FR" sz="2400" dirty="0" smtClean="0">
                <a:latin typeface="Franklin Gothic Book" panose="020B0503020102020204" pitchFamily="34" charset="0"/>
              </a:rPr>
              <a:t>Passer </a:t>
            </a:r>
            <a:r>
              <a:rPr lang="fr-FR" altLang="fr-FR" sz="2400" dirty="0">
                <a:latin typeface="Franklin Gothic Book" panose="020B0503020102020204" pitchFamily="34" charset="0"/>
              </a:rPr>
              <a:t>en catégorie </a:t>
            </a:r>
            <a:r>
              <a:rPr lang="fr-FR" altLang="fr-FR" sz="2400" dirty="0" smtClean="0">
                <a:latin typeface="Franklin Gothic Book" panose="020B0503020102020204" pitchFamily="34" charset="0"/>
              </a:rPr>
              <a:t>A, en perdant </a:t>
            </a:r>
            <a:r>
              <a:rPr lang="fr-FR" altLang="fr-FR" sz="2400" b="1" dirty="0" smtClean="0">
                <a:solidFill>
                  <a:schemeClr val="accent2"/>
                </a:solidFill>
                <a:latin typeface="Franklin Gothic Book" panose="020B0503020102020204" pitchFamily="34" charset="0"/>
              </a:rPr>
              <a:t>définitivement</a:t>
            </a:r>
            <a:r>
              <a:rPr lang="fr-FR" altLang="fr-FR" sz="2400" dirty="0" smtClean="0">
                <a:latin typeface="Franklin Gothic Book" panose="020B0503020102020204" pitchFamily="34" charset="0"/>
              </a:rPr>
              <a:t> la possibilité de se prévaloir de ses services accomplis en catégorie active, Légères avancées </a:t>
            </a:r>
            <a:r>
              <a:rPr lang="fr-FR" altLang="fr-FR" sz="2400" dirty="0">
                <a:latin typeface="Franklin Gothic Book" panose="020B0503020102020204" pitchFamily="34" charset="0"/>
              </a:rPr>
              <a:t>salariales en reculant leur départ en retraite à 60 </a:t>
            </a:r>
            <a:r>
              <a:rPr lang="fr-FR" altLang="fr-FR" sz="2400" dirty="0" smtClean="0">
                <a:latin typeface="Franklin Gothic Book" panose="020B0503020102020204" pitchFamily="34" charset="0"/>
              </a:rPr>
              <a:t>ans, avec limite d’âge à 65 ans.</a:t>
            </a:r>
            <a:endParaRPr lang="fr-FR" altLang="fr-FR" sz="2400" dirty="0">
              <a:latin typeface="Franklin Gothic Book" panose="020B0503020102020204" pitchFamily="34" charset="0"/>
            </a:endParaRPr>
          </a:p>
        </p:txBody>
      </p:sp>
    </p:spTree>
    <p:extLst>
      <p:ext uri="{BB962C8B-B14F-4D97-AF65-F5344CB8AC3E}">
        <p14:creationId xmlns:p14="http://schemas.microsoft.com/office/powerpoint/2010/main" val="1625065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ZoneTexte 8"/>
          <p:cNvSpPr txBox="1">
            <a:spLocks noChangeArrowheads="1"/>
          </p:cNvSpPr>
          <p:nvPr/>
        </p:nvSpPr>
        <p:spPr bwMode="auto">
          <a:xfrm>
            <a:off x="1908175" y="404813"/>
            <a:ext cx="655161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r-FR" altLang="fr-FR" sz="3200" b="1" u="sng" dirty="0" smtClean="0">
                <a:solidFill>
                  <a:schemeClr val="accent2"/>
                </a:solidFill>
                <a:latin typeface="Franklin Gothic Book" panose="020B0503020102020204" pitchFamily="34" charset="0"/>
              </a:rPr>
              <a:t>Majoration de durée d’assurance pour la FPH</a:t>
            </a:r>
            <a:endParaRPr lang="fr-FR" altLang="fr-FR" sz="3200" b="1" u="sng" dirty="0">
              <a:solidFill>
                <a:schemeClr val="accent2"/>
              </a:solidFill>
              <a:latin typeface="Franklin Gothic Book" panose="020B0503020102020204" pitchFamily="34" charset="0"/>
            </a:endParaRPr>
          </a:p>
        </p:txBody>
      </p:sp>
      <p:sp>
        <p:nvSpPr>
          <p:cNvPr id="5" name="ZoneTexte 7"/>
          <p:cNvSpPr txBox="1">
            <a:spLocks noChangeArrowheads="1"/>
          </p:cNvSpPr>
          <p:nvPr/>
        </p:nvSpPr>
        <p:spPr bwMode="auto">
          <a:xfrm>
            <a:off x="717298" y="1809755"/>
            <a:ext cx="8579101"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342900" indent="-342900" algn="just" eaLnBrk="1" hangingPunct="1">
              <a:buFont typeface="Arial" panose="020B0604020202020204" pitchFamily="34" charset="0"/>
              <a:buChar char="•"/>
            </a:pPr>
            <a:r>
              <a:rPr lang="fr-FR" altLang="fr-FR" sz="2400" b="1" dirty="0" smtClean="0">
                <a:latin typeface="Franklin Gothic Book" panose="020B0503020102020204" pitchFamily="34" charset="0"/>
              </a:rPr>
              <a:t>Une année par période de 10 années </a:t>
            </a:r>
            <a:r>
              <a:rPr lang="fr-FR" altLang="fr-FR" sz="2400" dirty="0" smtClean="0">
                <a:latin typeface="Franklin Gothic Book" panose="020B0503020102020204" pitchFamily="34" charset="0"/>
              </a:rPr>
              <a:t>de services effectifs (c’est-à-dire les services effectués en catégorie active ou sédentaire dans la Fonction Publique (FPT – FPE – FPH), quelque soit la quotité de temps de travail</a:t>
            </a:r>
          </a:p>
          <a:p>
            <a:pPr marL="342900" indent="-342900" algn="just" eaLnBrk="1" hangingPunct="1">
              <a:buFont typeface="Arial" panose="020B0604020202020204" pitchFamily="34" charset="0"/>
              <a:buChar char="•"/>
            </a:pPr>
            <a:r>
              <a:rPr lang="fr-FR" altLang="fr-FR" sz="2400" dirty="0" smtClean="0">
                <a:latin typeface="Franklin Gothic Book" panose="020B0503020102020204" pitchFamily="34" charset="0"/>
              </a:rPr>
              <a:t>.</a:t>
            </a:r>
          </a:p>
          <a:p>
            <a:pPr marL="342900" indent="-342900" algn="just" eaLnBrk="1" hangingPunct="1">
              <a:buFont typeface="Arial" panose="020B0604020202020204" pitchFamily="34" charset="0"/>
              <a:buChar char="•"/>
            </a:pPr>
            <a:endParaRPr lang="fr-FR" altLang="fr-FR" sz="1000" dirty="0" smtClean="0">
              <a:latin typeface="Franklin Gothic Book" panose="020B0503020102020204" pitchFamily="34" charset="0"/>
            </a:endParaRPr>
          </a:p>
          <a:p>
            <a:pPr marL="342900" indent="-342900" algn="just" eaLnBrk="1" hangingPunct="1">
              <a:buFont typeface="Arial" panose="020B0604020202020204" pitchFamily="34" charset="0"/>
              <a:buChar char="•"/>
            </a:pPr>
            <a:r>
              <a:rPr lang="fr-FR" altLang="fr-FR" sz="2400" dirty="0" smtClean="0">
                <a:latin typeface="Franklin Gothic Book" panose="020B0503020102020204" pitchFamily="34" charset="0"/>
              </a:rPr>
              <a:t>La majoration donne lieu à </a:t>
            </a:r>
            <a:r>
              <a:rPr lang="fr-FR" altLang="fr-FR" sz="2400" dirty="0" err="1" smtClean="0">
                <a:latin typeface="Franklin Gothic Book" panose="020B0503020102020204" pitchFamily="34" charset="0"/>
              </a:rPr>
              <a:t>proratisation</a:t>
            </a:r>
            <a:r>
              <a:rPr lang="fr-FR" altLang="fr-FR" sz="2400" dirty="0" smtClean="0">
                <a:latin typeface="Franklin Gothic Book" panose="020B0503020102020204" pitchFamily="34" charset="0"/>
              </a:rPr>
              <a:t> lorsque la période n’est pas égale à un multiple de 10 années.</a:t>
            </a:r>
          </a:p>
          <a:p>
            <a:pPr marL="342900" indent="-342900" algn="just" eaLnBrk="1" hangingPunct="1">
              <a:buFont typeface="Arial" panose="020B0604020202020204" pitchFamily="34" charset="0"/>
              <a:buChar char="•"/>
            </a:pPr>
            <a:endParaRPr lang="fr-FR" altLang="fr-FR" sz="1000" dirty="0" smtClean="0">
              <a:latin typeface="Franklin Gothic Book" panose="020B0503020102020204" pitchFamily="34" charset="0"/>
            </a:endParaRPr>
          </a:p>
          <a:p>
            <a:pPr marL="342900" indent="-342900" algn="just" eaLnBrk="1" hangingPunct="1">
              <a:buFont typeface="Arial" panose="020B0604020202020204" pitchFamily="34" charset="0"/>
              <a:buChar char="•"/>
            </a:pPr>
            <a:r>
              <a:rPr lang="fr-FR" altLang="fr-FR" sz="2400" dirty="0" smtClean="0">
                <a:latin typeface="Franklin Gothic Book" panose="020B0503020102020204" pitchFamily="34" charset="0"/>
              </a:rPr>
              <a:t>La durée de cette majoration n’est pas limitée à un nombre de trimestres maximum.</a:t>
            </a:r>
          </a:p>
          <a:p>
            <a:pPr marL="342900" indent="-342900" algn="just" eaLnBrk="1" hangingPunct="1">
              <a:buFont typeface="Arial" panose="020B0604020202020204" pitchFamily="34" charset="0"/>
              <a:buChar char="•"/>
            </a:pPr>
            <a:endParaRPr lang="fr-FR" altLang="fr-FR" sz="1000" dirty="0" smtClean="0">
              <a:latin typeface="Franklin Gothic Book" panose="020B0503020102020204" pitchFamily="34" charset="0"/>
            </a:endParaRPr>
          </a:p>
          <a:p>
            <a:pPr marL="342900" indent="-342900" algn="just" eaLnBrk="1" hangingPunct="1">
              <a:buFont typeface="Arial" panose="020B0604020202020204" pitchFamily="34" charset="0"/>
              <a:buChar char="•"/>
            </a:pPr>
            <a:r>
              <a:rPr lang="fr-FR" altLang="fr-FR" sz="2400" dirty="0" smtClean="0">
                <a:latin typeface="Franklin Gothic Book" panose="020B0503020102020204" pitchFamily="34" charset="0"/>
              </a:rPr>
              <a:t>Ces trimestres de majoration sont uniquement pris en compte dans la durée d’assurance.</a:t>
            </a:r>
            <a:endParaRPr lang="fr-FR" altLang="fr-FR" sz="2400" dirty="0">
              <a:latin typeface="Franklin Gothic Book" panose="020B0503020102020204" pitchFamily="34" charset="0"/>
            </a:endParaRPr>
          </a:p>
        </p:txBody>
      </p:sp>
    </p:spTree>
    <p:extLst>
      <p:ext uri="{BB962C8B-B14F-4D97-AF65-F5344CB8AC3E}">
        <p14:creationId xmlns:p14="http://schemas.microsoft.com/office/powerpoint/2010/main" val="186246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Rectangle 2"/>
          <p:cNvSpPr>
            <a:spLocks noGrp="1" noChangeArrowheads="1"/>
          </p:cNvSpPr>
          <p:nvPr>
            <p:ph type="title"/>
          </p:nvPr>
        </p:nvSpPr>
        <p:spPr>
          <a:xfrm>
            <a:off x="1166222" y="292420"/>
            <a:ext cx="8686800" cy="838200"/>
          </a:xfrm>
        </p:spPr>
        <p:txBody>
          <a:bodyPr>
            <a:normAutofit fontScale="90000"/>
          </a:bodyPr>
          <a:lstStyle/>
          <a:p>
            <a:pPr algn="ctr" eaLnBrk="1" fontAlgn="auto" hangingPunct="1">
              <a:spcAft>
                <a:spcPts val="0"/>
              </a:spcAft>
              <a:defRPr/>
            </a:pPr>
            <a:r>
              <a:rPr lang="fr-FR" sz="4000" dirty="0" smtClean="0"/>
              <a:t>Relèvement de l’âge légal et limite d’âge – </a:t>
            </a:r>
            <a:r>
              <a:rPr lang="fr-FR" sz="3200" i="1" dirty="0" smtClean="0"/>
              <a:t>catégorie active</a:t>
            </a:r>
          </a:p>
        </p:txBody>
      </p:sp>
      <p:graphicFrame>
        <p:nvGraphicFramePr>
          <p:cNvPr id="5" name="Group 391"/>
          <p:cNvGraphicFramePr>
            <a:graphicFrameLocks/>
          </p:cNvGraphicFramePr>
          <p:nvPr>
            <p:extLst>
              <p:ext uri="{D42A27DB-BD31-4B8C-83A1-F6EECF244321}">
                <p14:modId xmlns:p14="http://schemas.microsoft.com/office/powerpoint/2010/main" val="535527199"/>
              </p:ext>
            </p:extLst>
          </p:nvPr>
        </p:nvGraphicFramePr>
        <p:xfrm>
          <a:off x="1166222" y="1672045"/>
          <a:ext cx="7283449" cy="4907238"/>
        </p:xfrm>
        <a:graphic>
          <a:graphicData uri="http://schemas.openxmlformats.org/drawingml/2006/table">
            <a:tbl>
              <a:tblPr/>
              <a:tblGrid>
                <a:gridCol w="1919211">
                  <a:extLst>
                    <a:ext uri="{9D8B030D-6E8A-4147-A177-3AD203B41FA5}">
                      <a16:colId xmlns:a16="http://schemas.microsoft.com/office/drawing/2014/main" xmlns="" val="20000"/>
                    </a:ext>
                  </a:extLst>
                </a:gridCol>
                <a:gridCol w="1188618">
                  <a:extLst>
                    <a:ext uri="{9D8B030D-6E8A-4147-A177-3AD203B41FA5}">
                      <a16:colId xmlns:a16="http://schemas.microsoft.com/office/drawing/2014/main" xmlns="" val="20001"/>
                    </a:ext>
                  </a:extLst>
                </a:gridCol>
                <a:gridCol w="1448541">
                  <a:extLst>
                    <a:ext uri="{9D8B030D-6E8A-4147-A177-3AD203B41FA5}">
                      <a16:colId xmlns:a16="http://schemas.microsoft.com/office/drawing/2014/main" xmlns="" val="20002"/>
                    </a:ext>
                  </a:extLst>
                </a:gridCol>
                <a:gridCol w="1369862">
                  <a:extLst>
                    <a:ext uri="{9D8B030D-6E8A-4147-A177-3AD203B41FA5}">
                      <a16:colId xmlns:a16="http://schemas.microsoft.com/office/drawing/2014/main" xmlns="" val="20003"/>
                    </a:ext>
                  </a:extLst>
                </a:gridCol>
                <a:gridCol w="1357217">
                  <a:extLst>
                    <a:ext uri="{9D8B030D-6E8A-4147-A177-3AD203B41FA5}">
                      <a16:colId xmlns:a16="http://schemas.microsoft.com/office/drawing/2014/main" xmlns="" val="20004"/>
                    </a:ext>
                  </a:extLst>
                </a:gridCol>
              </a:tblGrid>
              <a:tr h="94481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400" b="0" i="1" u="none" strike="noStrike" cap="none" normalizeH="0" baseline="0" dirty="0" smtClean="0">
                          <a:ln>
                            <a:noFill/>
                          </a:ln>
                          <a:solidFill>
                            <a:schemeClr val="tx1"/>
                          </a:solidFill>
                          <a:effectLst/>
                          <a:latin typeface="Arial" charset="0"/>
                          <a:cs typeface="Arial" charset="0"/>
                        </a:rPr>
                        <a:t>Date de naissance</a:t>
                      </a:r>
                      <a:endParaRPr kumimoji="0" lang="fr-FR" sz="1400" b="1" i="0" u="none" strike="noStrike" cap="none" normalizeH="0" baseline="0" dirty="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1" u="none" strike="noStrike" cap="none" normalizeH="0" baseline="0" smtClean="0">
                          <a:ln>
                            <a:noFill/>
                          </a:ln>
                          <a:solidFill>
                            <a:schemeClr val="tx1"/>
                          </a:solidFill>
                          <a:effectLst/>
                          <a:latin typeface="Arial" charset="0"/>
                          <a:cs typeface="Arial" charset="0"/>
                        </a:rPr>
                        <a:t>Age légal de départ </a:t>
                      </a:r>
                    </a:p>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1" u="none" strike="noStrike" cap="none" normalizeH="0" baseline="0" smtClean="0">
                          <a:ln>
                            <a:noFill/>
                          </a:ln>
                          <a:solidFill>
                            <a:schemeClr val="tx1"/>
                          </a:solidFill>
                          <a:effectLst/>
                          <a:latin typeface="Arial" charset="0"/>
                          <a:cs typeface="Arial" charset="0"/>
                        </a:rPr>
                        <a:t>avant réforme</a:t>
                      </a:r>
                      <a:endParaRPr kumimoji="0" lang="fr-FR" sz="1400" b="0"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1" u="none" strike="noStrike" cap="none" normalizeH="0" baseline="0" smtClean="0">
                          <a:ln>
                            <a:noFill/>
                          </a:ln>
                          <a:solidFill>
                            <a:schemeClr val="tx1"/>
                          </a:solidFill>
                          <a:effectLst/>
                          <a:latin typeface="Arial" charset="0"/>
                          <a:cs typeface="Arial" charset="0"/>
                        </a:rPr>
                        <a:t>Age légal de départ </a:t>
                      </a:r>
                    </a:p>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1" u="none" strike="noStrike" cap="none" normalizeH="0" baseline="0" smtClean="0">
                          <a:ln>
                            <a:noFill/>
                          </a:ln>
                          <a:solidFill>
                            <a:schemeClr val="tx1"/>
                          </a:solidFill>
                          <a:effectLst/>
                          <a:latin typeface="Arial" charset="0"/>
                          <a:cs typeface="Arial" charset="0"/>
                        </a:rPr>
                        <a:t>après réforme</a:t>
                      </a:r>
                      <a:endParaRPr kumimoji="0" lang="fr-FR" sz="1400" b="0"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400" b="0" i="1" u="none" strike="noStrike" cap="none" normalizeH="0" baseline="0" smtClean="0">
                          <a:ln>
                            <a:noFill/>
                          </a:ln>
                          <a:solidFill>
                            <a:schemeClr val="tx1"/>
                          </a:solidFill>
                          <a:effectLst/>
                          <a:latin typeface="Arial" charset="0"/>
                          <a:cs typeface="Arial" charset="0"/>
                        </a:rPr>
                        <a:t>Limite âge</a:t>
                      </a:r>
                    </a:p>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1" u="none" strike="noStrike" cap="none" normalizeH="0" baseline="0" smtClean="0">
                          <a:ln>
                            <a:noFill/>
                          </a:ln>
                          <a:solidFill>
                            <a:schemeClr val="tx1"/>
                          </a:solidFill>
                          <a:effectLst/>
                          <a:latin typeface="Arial" charset="0"/>
                          <a:cs typeface="Arial" charset="0"/>
                        </a:rPr>
                        <a:t> avant réforme</a:t>
                      </a:r>
                      <a:endParaRPr kumimoji="0" lang="fr-FR" sz="1400" b="0"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400" b="0" i="1" u="none" strike="noStrike" cap="none" normalizeH="0" baseline="0" smtClean="0">
                          <a:ln>
                            <a:noFill/>
                          </a:ln>
                          <a:solidFill>
                            <a:schemeClr val="tx1"/>
                          </a:solidFill>
                          <a:effectLst/>
                          <a:latin typeface="Arial" charset="0"/>
                          <a:cs typeface="Arial" charset="0"/>
                        </a:rPr>
                        <a:t>Limite âge</a:t>
                      </a:r>
                    </a:p>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1" u="none" strike="noStrike" cap="none" normalizeH="0" baseline="0" smtClean="0">
                          <a:ln>
                            <a:noFill/>
                          </a:ln>
                          <a:solidFill>
                            <a:schemeClr val="tx1"/>
                          </a:solidFill>
                          <a:effectLst/>
                          <a:latin typeface="Arial" charset="0"/>
                          <a:cs typeface="Arial" charset="0"/>
                        </a:rPr>
                        <a:t> après réforme</a:t>
                      </a:r>
                      <a:endParaRPr kumimoji="0" lang="fr-FR" sz="1400" b="0"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1812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Du 1er juillet 1956 au </a:t>
                      </a:r>
                    </a:p>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31 décembre 1956</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charset="0"/>
                          <a:cs typeface="Arial" charset="0"/>
                        </a:rPr>
                        <a:t>55 ans</a:t>
                      </a:r>
                      <a:endParaRPr kumimoji="0" lang="fr-FR" sz="1400" b="1" i="0" u="none" strike="noStrike" cap="none" normalizeH="0" baseline="0" dirty="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55 ans et 4 mois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60 ans</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60 ans et 4 mois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73147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Du 1er janvier 1957 au </a:t>
                      </a:r>
                    </a:p>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31 décembre 1957</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55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55 ans et 8 mois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60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60 ans et 8 mois </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3147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Du 1er janvier 1958 au </a:t>
                      </a:r>
                    </a:p>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31 décembre 1958</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charset="0"/>
                          <a:cs typeface="Arial" charset="0"/>
                        </a:rPr>
                        <a:t>55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56 ans</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60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61 ans</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73147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Du 1er janvier 1959 au </a:t>
                      </a:r>
                    </a:p>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31 décembre 1959</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55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56 ans et 4 mois</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60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61 ans et 4 mois </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73147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Du 1er janvier 1960 au </a:t>
                      </a:r>
                    </a:p>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31 décembre 1960</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55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56 ans et 8 mois</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60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61 ans et 8 mois</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51812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A compter du 1</a:t>
                      </a:r>
                      <a:r>
                        <a:rPr kumimoji="0" lang="fr-FR" sz="1400" b="0" i="0" u="none" strike="noStrike" cap="none" normalizeH="0" baseline="30000" smtClean="0">
                          <a:ln>
                            <a:noFill/>
                          </a:ln>
                          <a:solidFill>
                            <a:schemeClr val="tx1"/>
                          </a:solidFill>
                          <a:effectLst/>
                          <a:latin typeface="Arial" charset="0"/>
                          <a:cs typeface="Arial" charset="0"/>
                        </a:rPr>
                        <a:t>er</a:t>
                      </a:r>
                      <a:r>
                        <a:rPr kumimoji="0" lang="fr-FR" sz="1400" b="0" i="0" u="none" strike="noStrike" cap="none" normalizeH="0" baseline="0" smtClean="0">
                          <a:ln>
                            <a:noFill/>
                          </a:ln>
                          <a:solidFill>
                            <a:schemeClr val="tx1"/>
                          </a:solidFill>
                          <a:effectLst/>
                          <a:latin typeface="Arial" charset="0"/>
                          <a:cs typeface="Arial" charset="0"/>
                        </a:rPr>
                        <a:t> janvier 1961</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55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57 ans</a:t>
                      </a:r>
                      <a:endParaRPr kumimoji="0" lang="fr-FR" sz="1400" b="1" i="0" u="none" strike="noStrike" cap="none" normalizeH="0" baseline="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60 ans</a:t>
                      </a: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charset="0"/>
                          <a:cs typeface="Arial" charset="0"/>
                        </a:rPr>
                        <a:t>62 ans</a:t>
                      </a:r>
                      <a:endParaRPr kumimoji="0" lang="fr-FR" sz="1400" b="1" i="0" u="none" strike="noStrike" cap="none" normalizeH="0" baseline="0" dirty="0" smtClean="0">
                        <a:ln>
                          <a:noFill/>
                        </a:ln>
                        <a:solidFill>
                          <a:schemeClr val="tx1"/>
                        </a:solidFill>
                        <a:effectLst/>
                        <a:latin typeface="Arial" charset="0"/>
                      </a:endParaRPr>
                    </a:p>
                  </a:txBody>
                  <a:tcPr marL="91444" marR="91444"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660070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52" y="292420"/>
            <a:ext cx="1429830" cy="1301248"/>
          </a:xfrm>
          <a:prstGeom prst="rect">
            <a:avLst/>
          </a:prstGeom>
        </p:spPr>
      </p:pic>
      <p:sp>
        <p:nvSpPr>
          <p:cNvPr id="3" name="ZoneTexte 7"/>
          <p:cNvSpPr txBox="1">
            <a:spLocks noChangeArrowheads="1"/>
          </p:cNvSpPr>
          <p:nvPr/>
        </p:nvSpPr>
        <p:spPr bwMode="auto">
          <a:xfrm>
            <a:off x="1188243" y="2086866"/>
            <a:ext cx="731567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fr-FR" sz="2400" b="1" dirty="0" smtClean="0">
                <a:solidFill>
                  <a:schemeClr val="accent1"/>
                </a:solidFill>
                <a:latin typeface="Franklin Gothic Book" panose="020B0503020102020204" pitchFamily="34" charset="0"/>
                <a:sym typeface="Wingdings" panose="05000000000000000000" pitchFamily="2" charset="2"/>
              </a:rPr>
              <a:t></a:t>
            </a:r>
            <a:r>
              <a:rPr lang="fr-FR" altLang="fr-FR" sz="2400" dirty="0" smtClean="0">
                <a:latin typeface="Franklin Gothic Book" panose="020B0503020102020204" pitchFamily="34" charset="0"/>
                <a:sym typeface="Wingdings" panose="05000000000000000000" pitchFamily="2" charset="2"/>
              </a:rPr>
              <a:t> </a:t>
            </a:r>
            <a:r>
              <a:rPr lang="fr-FR" altLang="fr-FR" sz="2400" dirty="0" smtClean="0">
                <a:latin typeface="Franklin Gothic Book" panose="020B0503020102020204" pitchFamily="34" charset="0"/>
              </a:rPr>
              <a:t>Pour </a:t>
            </a:r>
            <a:r>
              <a:rPr lang="fr-FR" altLang="fr-FR" sz="2400" dirty="0">
                <a:latin typeface="Franklin Gothic Book" panose="020B0503020102020204" pitchFamily="34" charset="0"/>
              </a:rPr>
              <a:t>vous positionner, vous avez un délai de réflexion de 6 mois, à compter d</a:t>
            </a:r>
            <a:r>
              <a:rPr lang="fr-FR" altLang="fr-FR" sz="2400" dirty="0" smtClean="0">
                <a:latin typeface="Franklin Gothic Book" panose="020B0503020102020204" pitchFamily="34" charset="0"/>
              </a:rPr>
              <a:t>u 1</a:t>
            </a:r>
            <a:r>
              <a:rPr lang="fr-FR" altLang="fr-FR" sz="2400" baseline="30000" dirty="0" smtClean="0">
                <a:latin typeface="Franklin Gothic Book" panose="020B0503020102020204" pitchFamily="34" charset="0"/>
              </a:rPr>
              <a:t>ER</a:t>
            </a:r>
            <a:r>
              <a:rPr lang="fr-FR" altLang="fr-FR" sz="2400" dirty="0" smtClean="0">
                <a:latin typeface="Franklin Gothic Book" panose="020B0503020102020204" pitchFamily="34" charset="0"/>
              </a:rPr>
              <a:t> septembre 2017</a:t>
            </a:r>
            <a:endParaRPr lang="fr-FR" altLang="fr-FR" sz="2400" dirty="0">
              <a:latin typeface="Franklin Gothic Book" panose="020B0503020102020204" pitchFamily="34" charset="0"/>
            </a:endParaRPr>
          </a:p>
          <a:p>
            <a:pPr algn="ctr" eaLnBrk="1" hangingPunct="1"/>
            <a:r>
              <a:rPr lang="fr-FR" altLang="fr-FR" sz="2400" b="1" dirty="0" smtClean="0">
                <a:solidFill>
                  <a:schemeClr val="accent1"/>
                </a:solidFill>
                <a:latin typeface="Franklin Gothic Book" panose="020B0503020102020204" pitchFamily="34" charset="0"/>
                <a:sym typeface="Wingdings" panose="05000000000000000000" pitchFamily="2" charset="2"/>
              </a:rPr>
              <a:t></a:t>
            </a:r>
            <a:r>
              <a:rPr lang="fr-FR" altLang="fr-FR" sz="2400" b="1" dirty="0" smtClean="0">
                <a:solidFill>
                  <a:schemeClr val="accent1"/>
                </a:solidFill>
                <a:latin typeface="Franklin Gothic Book" panose="020B0503020102020204" pitchFamily="34" charset="0"/>
              </a:rPr>
              <a:t> soit jusqu’au 28 février 2018</a:t>
            </a:r>
            <a:r>
              <a:rPr lang="fr-FR" altLang="fr-FR" sz="2400" dirty="0" smtClean="0">
                <a:solidFill>
                  <a:schemeClr val="accent1"/>
                </a:solidFill>
                <a:latin typeface="Franklin Gothic Book" panose="020B0503020102020204" pitchFamily="34" charset="0"/>
              </a:rPr>
              <a:t>.</a:t>
            </a:r>
            <a:endParaRPr lang="fr-FR" altLang="fr-FR" sz="2400" dirty="0">
              <a:solidFill>
                <a:schemeClr val="accent1"/>
              </a:solidFill>
              <a:latin typeface="Franklin Gothic Book" panose="020B0503020102020204" pitchFamily="34" charset="0"/>
            </a:endParaRPr>
          </a:p>
        </p:txBody>
      </p:sp>
      <p:sp>
        <p:nvSpPr>
          <p:cNvPr id="6" name="ZoneTexte 9"/>
          <p:cNvSpPr txBox="1">
            <a:spLocks noChangeArrowheads="1"/>
          </p:cNvSpPr>
          <p:nvPr/>
        </p:nvSpPr>
        <p:spPr bwMode="auto">
          <a:xfrm>
            <a:off x="1188243" y="3780393"/>
            <a:ext cx="748982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fr-FR" sz="2400" b="1" dirty="0" smtClean="0">
                <a:solidFill>
                  <a:schemeClr val="accent1"/>
                </a:solidFill>
                <a:latin typeface="Franklin Gothic Book" panose="020B0503020102020204" pitchFamily="34" charset="0"/>
                <a:sym typeface="Wingdings" panose="05000000000000000000" pitchFamily="2" charset="2"/>
              </a:rPr>
              <a:t></a:t>
            </a:r>
            <a:r>
              <a:rPr lang="fr-FR" altLang="fr-FR" sz="2400" dirty="0" smtClean="0">
                <a:latin typeface="Franklin Gothic Book" panose="020B0503020102020204" pitchFamily="34" charset="0"/>
                <a:sym typeface="Wingdings" panose="05000000000000000000" pitchFamily="2" charset="2"/>
              </a:rPr>
              <a:t> </a:t>
            </a:r>
            <a:r>
              <a:rPr lang="fr-FR" altLang="fr-FR" sz="2400" dirty="0" smtClean="0">
                <a:latin typeface="Franklin Gothic Book" panose="020B0503020102020204" pitchFamily="34" charset="0"/>
              </a:rPr>
              <a:t>Les manips radio et MK n’ayant </a:t>
            </a:r>
            <a:r>
              <a:rPr lang="fr-FR" altLang="fr-FR" sz="2400" dirty="0">
                <a:latin typeface="Franklin Gothic Book" panose="020B0503020102020204" pitchFamily="34" charset="0"/>
              </a:rPr>
              <a:t>pas exprimé leur choix à la fin du délai, </a:t>
            </a:r>
            <a:r>
              <a:rPr lang="fr-FR" altLang="fr-FR" sz="2400" b="1" u="sng" dirty="0">
                <a:solidFill>
                  <a:schemeClr val="accent1"/>
                </a:solidFill>
                <a:latin typeface="Franklin Gothic Book" panose="020B0503020102020204" pitchFamily="34" charset="0"/>
              </a:rPr>
              <a:t>fin </a:t>
            </a:r>
            <a:r>
              <a:rPr lang="fr-FR" altLang="fr-FR" sz="2400" b="1" u="sng" dirty="0" smtClean="0">
                <a:solidFill>
                  <a:schemeClr val="accent1"/>
                </a:solidFill>
                <a:latin typeface="Franklin Gothic Book" panose="020B0503020102020204" pitchFamily="34" charset="0"/>
              </a:rPr>
              <a:t>février 2018</a:t>
            </a:r>
            <a:r>
              <a:rPr lang="fr-FR" altLang="fr-FR" sz="2400" dirty="0" smtClean="0">
                <a:latin typeface="Franklin Gothic Book" panose="020B0503020102020204" pitchFamily="34" charset="0"/>
              </a:rPr>
              <a:t>, </a:t>
            </a:r>
            <a:r>
              <a:rPr lang="fr-FR" altLang="fr-FR" sz="2400" dirty="0">
                <a:latin typeface="Franklin Gothic Book" panose="020B0503020102020204" pitchFamily="34" charset="0"/>
              </a:rPr>
              <a:t>seront automatiquement </a:t>
            </a:r>
            <a:r>
              <a:rPr lang="fr-FR" altLang="fr-FR" sz="2400" dirty="0" smtClean="0">
                <a:latin typeface="Franklin Gothic Book" panose="020B0503020102020204" pitchFamily="34" charset="0"/>
              </a:rPr>
              <a:t>maintenu-e-s </a:t>
            </a:r>
            <a:r>
              <a:rPr lang="fr-FR" altLang="fr-FR" sz="2400" dirty="0">
                <a:latin typeface="Franklin Gothic Book" panose="020B0503020102020204" pitchFamily="34" charset="0"/>
              </a:rPr>
              <a:t>dans </a:t>
            </a:r>
            <a:r>
              <a:rPr lang="fr-FR" altLang="fr-FR" sz="2400" dirty="0" smtClean="0">
                <a:latin typeface="Franklin Gothic Book" panose="020B0503020102020204" pitchFamily="34" charset="0"/>
              </a:rPr>
              <a:t>leur corps d’origine, en </a:t>
            </a:r>
            <a:r>
              <a:rPr lang="fr-FR" altLang="fr-FR" sz="2400" dirty="0">
                <a:latin typeface="Franklin Gothic Book" panose="020B0503020102020204" pitchFamily="34" charset="0"/>
              </a:rPr>
              <a:t>catégorie B </a:t>
            </a:r>
          </a:p>
        </p:txBody>
      </p:sp>
    </p:spTree>
    <p:extLst>
      <p:ext uri="{BB962C8B-B14F-4D97-AF65-F5344CB8AC3E}">
        <p14:creationId xmlns:p14="http://schemas.microsoft.com/office/powerpoint/2010/main" val="1419365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737</TotalTime>
  <Words>1775</Words>
  <Application>Microsoft Office PowerPoint</Application>
  <PresentationFormat>Grand écran</PresentationFormat>
  <Paragraphs>259</Paragraphs>
  <Slides>32</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32</vt:i4>
      </vt:variant>
    </vt:vector>
  </HeadingPairs>
  <TitlesOfParts>
    <vt:vector size="40" baseType="lpstr">
      <vt:lpstr>Arial</vt:lpstr>
      <vt:lpstr>Calibri</vt:lpstr>
      <vt:lpstr>Franklin Gothic Book</vt:lpstr>
      <vt:lpstr>Times New Roman</vt:lpstr>
      <vt:lpstr>Trebuchet MS</vt:lpstr>
      <vt:lpstr>Wingdings</vt:lpstr>
      <vt:lpstr>Wingdings 3</vt:lpstr>
      <vt:lpstr>Facette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Relèvement de l’âge légal et limite d’âge – catégorie active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phiphipc72@gmail.com</dc:creator>
  <cp:lastModifiedBy>Marc EYBERT-GUILLON</cp:lastModifiedBy>
  <cp:revision>64</cp:revision>
  <dcterms:created xsi:type="dcterms:W3CDTF">2017-09-01T13:05:25Z</dcterms:created>
  <dcterms:modified xsi:type="dcterms:W3CDTF">2017-09-29T08:44:53Z</dcterms:modified>
</cp:coreProperties>
</file>